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9" r:id="rId5"/>
    <p:sldId id="259" r:id="rId6"/>
    <p:sldId id="262" r:id="rId7"/>
    <p:sldId id="270" r:id="rId8"/>
    <p:sldId id="271" r:id="rId9"/>
    <p:sldId id="260" r:id="rId10"/>
    <p:sldId id="261" r:id="rId11"/>
    <p:sldId id="263" r:id="rId12"/>
    <p:sldId id="264" r:id="rId13"/>
    <p:sldId id="265" r:id="rId14"/>
    <p:sldId id="266" r:id="rId15"/>
    <p:sldId id="268" r:id="rId16"/>
    <p:sldId id="267" r:id="rId17"/>
  </p:sldIdLst>
  <p:sldSz cx="18288000" cy="10287000"/>
  <p:notesSz cx="6858000" cy="9144000"/>
  <p:embeddedFontLst>
    <p:embeddedFont>
      <p:font typeface="Pretendard Black" panose="020B0600000101010101" charset="-127"/>
      <p:bold r:id="rId19"/>
    </p:embeddedFont>
    <p:embeddedFont>
      <p:font typeface="Pretendard Bold" panose="020B0600000101010101" charset="-127"/>
      <p:bold r:id="rId20"/>
    </p:embeddedFont>
    <p:embeddedFont>
      <p:font typeface="Pretendard Light" panose="020B0600000101010101" charset="-127"/>
      <p:regular r:id="rId21"/>
    </p:embeddedFont>
    <p:embeddedFont>
      <p:font typeface="Pretendard Medium" panose="020B0600000101010101" charset="-127"/>
      <p:bold r:id="rId22"/>
    </p:embeddedFont>
    <p:embeddedFont>
      <p:font typeface="HY견고딕" panose="02030600000101010101" pitchFamily="18" charset="-127"/>
      <p:regular r:id="rId23"/>
    </p:embeddedFont>
    <p:embeddedFont>
      <p:font typeface="Montserrat Bold" panose="020B0600000101010101" charset="0"/>
      <p:bold r:id="rId24"/>
    </p:embeddedFont>
    <p:embeddedFont>
      <p:font typeface="Montserrat Regular" panose="020B0600000101010101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E6187-8107-4F02-8BB9-09A0DCE911A2}" type="datetimeFigureOut">
              <a:rPr lang="ko-KR" altLang="en-US" smtClean="0"/>
              <a:t>2025-04-13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699AA-6C39-4221-A261-8165988682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91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699AA-6C39-4221-A261-8165988682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58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DFAB2-00AB-1F57-D2F5-38E5E0756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F6F2F0-0E45-E675-8BC9-CF31A67CF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9117BA-6C47-3178-6C85-48EE22A97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4966F2-E038-ACE5-25AA-5E93D5544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699AA-6C39-4221-A261-8165988682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07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69DE4-1E37-1103-E62C-F4A17F9C4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4C7DA8-117E-E999-F61C-C5F65D948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58C14C-45A6-7BF7-49D1-F93BBBC84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998624-8AA8-2C1C-1773-BBAE402359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699AA-6C39-4221-A261-8165988682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4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240000">
            <a:off x="4838700" y="2552700"/>
            <a:ext cx="1193800" cy="1193800"/>
          </a:xfrm>
          <a:prstGeom prst="rect">
            <a:avLst/>
          </a:prstGeom>
          <a:effectLst>
            <a:outerShdw blurRad="28234" dist="119058" dir="2700000">
              <a:srgbClr val="161616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806700"/>
            <a:ext cx="4965700" cy="4965700"/>
          </a:xfrm>
          <a:prstGeom prst="rect">
            <a:avLst/>
          </a:prstGeom>
          <a:effectLst>
            <a:outerShdw blurRad="674322" dist="610705" dir="2700000">
              <a:srgbClr val="3B4C82">
                <a:alpha val="36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0" y="4267200"/>
            <a:ext cx="4127500" cy="351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3708400"/>
            <a:ext cx="1485900" cy="1485900"/>
          </a:xfrm>
          <a:prstGeom prst="rect">
            <a:avLst/>
          </a:prstGeom>
          <a:effectLst>
            <a:outerShdw blurRad="43677" dist="148082" dir="2700000">
              <a:srgbClr val="161616">
                <a:alpha val="35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640000">
            <a:off x="965200" y="5422900"/>
            <a:ext cx="1079500" cy="1079500"/>
          </a:xfrm>
          <a:prstGeom prst="rect">
            <a:avLst/>
          </a:prstGeom>
          <a:effectLst>
            <a:outerShdw blurRad="23355" dist="108284" dir="2700000">
              <a:srgbClr val="161616">
                <a:alpha val="35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">
            <a:off x="4953000" y="5689600"/>
            <a:ext cx="1384300" cy="1384300"/>
          </a:xfrm>
          <a:prstGeom prst="rect">
            <a:avLst/>
          </a:prstGeom>
          <a:effectLst>
            <a:outerShdw blurRad="37842" dist="212054" dir="2700000">
              <a:srgbClr val="161616">
                <a:alpha val="28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683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683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467600" y="2997200"/>
            <a:ext cx="10121900" cy="2743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8000" b="0" i="0" u="none" strike="noStrike" spc="-400" dirty="0">
                <a:solidFill>
                  <a:srgbClr val="161616"/>
                </a:solidFill>
                <a:ea typeface="Pretendard Black"/>
              </a:rPr>
              <a:t>이미지를</a:t>
            </a:r>
            <a:r>
              <a:rPr lang="en-US" sz="8000" b="0" i="0" u="none" strike="noStrike" spc="-400" dirty="0">
                <a:solidFill>
                  <a:srgbClr val="161616"/>
                </a:solidFill>
                <a:latin typeface="Pretendard Black"/>
              </a:rPr>
              <a:t> </a:t>
            </a:r>
            <a:r>
              <a:rPr lang="ko-KR" sz="8000" b="0" i="0" u="none" strike="noStrike" spc="-400" dirty="0">
                <a:solidFill>
                  <a:srgbClr val="161616"/>
                </a:solidFill>
                <a:ea typeface="Pretendard Black"/>
              </a:rPr>
              <a:t>통한</a:t>
            </a:r>
            <a:r>
              <a:rPr lang="en-US" sz="8000" b="0" i="0" u="none" strike="noStrike" spc="-400" dirty="0">
                <a:solidFill>
                  <a:srgbClr val="161616"/>
                </a:solidFill>
                <a:latin typeface="Pretendard Black"/>
              </a:rPr>
              <a:t> </a:t>
            </a:r>
            <a:r>
              <a:rPr lang="ko-KR" sz="8000" b="0" i="0" u="none" strike="noStrike" spc="-400" dirty="0">
                <a:solidFill>
                  <a:srgbClr val="161616"/>
                </a:solidFill>
                <a:ea typeface="Pretendard Black"/>
              </a:rPr>
              <a:t>제품</a:t>
            </a:r>
            <a:r>
              <a:rPr lang="en-US" sz="8000" b="0" i="0" u="none" strike="noStrike" spc="-400" dirty="0">
                <a:solidFill>
                  <a:srgbClr val="161616"/>
                </a:solidFill>
                <a:latin typeface="Pretendard Black"/>
              </a:rPr>
              <a:t> </a:t>
            </a:r>
            <a:r>
              <a:rPr lang="ko-KR" sz="8000" b="0" i="0" u="none" strike="noStrike" spc="-400" dirty="0">
                <a:solidFill>
                  <a:srgbClr val="161616"/>
                </a:solidFill>
                <a:ea typeface="Pretendard Black"/>
              </a:rPr>
              <a:t>결함</a:t>
            </a:r>
            <a:r>
              <a:rPr lang="en-US" sz="8000" b="0" i="0" u="none" strike="noStrike" spc="-400" dirty="0">
                <a:solidFill>
                  <a:srgbClr val="161616"/>
                </a:solidFill>
                <a:latin typeface="Pretendard Black"/>
              </a:rPr>
              <a:t> </a:t>
            </a:r>
            <a:r>
              <a:rPr lang="ko-KR" sz="8000" b="0" i="0" u="none" strike="noStrike" spc="-400" dirty="0">
                <a:solidFill>
                  <a:srgbClr val="161616"/>
                </a:solidFill>
                <a:ea typeface="Pretendard Black"/>
              </a:rPr>
              <a:t>탐지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67600" y="6007100"/>
            <a:ext cx="999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spc="-200">
                <a:solidFill>
                  <a:srgbClr val="161616"/>
                </a:solidFill>
                <a:latin typeface="Pretendard Medium"/>
              </a:rPr>
              <a:t>AI </a:t>
            </a:r>
            <a:r>
              <a:rPr lang="ko-KR" sz="3000" b="0" i="0" u="none" strike="noStrike" spc="-200">
                <a:solidFill>
                  <a:srgbClr val="161616"/>
                </a:solidFill>
                <a:ea typeface="Pretendard Medium"/>
              </a:rPr>
              <a:t>기반</a:t>
            </a:r>
            <a:r>
              <a:rPr lang="en-US" sz="30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3000" b="0" i="0" u="none" strike="noStrike" spc="-200">
                <a:solidFill>
                  <a:srgbClr val="161616"/>
                </a:solidFill>
                <a:ea typeface="Pretendard Medium"/>
              </a:rPr>
              <a:t>품질</a:t>
            </a:r>
            <a:r>
              <a:rPr lang="en-US" sz="30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3000" b="0" i="0" u="none" strike="noStrike" spc="-200">
                <a:solidFill>
                  <a:srgbClr val="161616"/>
                </a:solidFill>
                <a:ea typeface="Pretendard Medium"/>
              </a:rPr>
              <a:t>관리의</a:t>
            </a:r>
            <a:r>
              <a:rPr lang="en-US" sz="30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3000" b="0" i="0" u="none" strike="noStrike" spc="-200">
                <a:solidFill>
                  <a:srgbClr val="161616"/>
                </a:solidFill>
                <a:ea typeface="Pretendard Medium"/>
              </a:rPr>
              <a:t>혁신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97300" y="5499100"/>
            <a:ext cx="1739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endParaRPr lang="en-US" sz="1300" b="0" i="0" u="none" strike="noStrike" spc="100">
              <a:solidFill>
                <a:srgbClr val="EAEAEA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산업별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적용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사례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59000"/>
            <a:ext cx="5219700" cy="276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46300"/>
            <a:ext cx="5219700" cy="730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0" y="2159000"/>
            <a:ext cx="5219700" cy="276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0" y="2146300"/>
            <a:ext cx="5219700" cy="730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6300" y="2159000"/>
            <a:ext cx="5219700" cy="276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300" y="2146300"/>
            <a:ext cx="5219700" cy="730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500" y="4940300"/>
            <a:ext cx="52197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4940300"/>
            <a:ext cx="52197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6300" y="4940300"/>
            <a:ext cx="5219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80200" y="5689600"/>
            <a:ext cx="4940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200">
                <a:solidFill>
                  <a:srgbClr val="504EEE"/>
                </a:solidFill>
                <a:ea typeface="Pretendard Bold"/>
              </a:rPr>
              <a:t>식품</a:t>
            </a:r>
            <a:r>
              <a:rPr lang="en-US" sz="30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504EEE"/>
                </a:solidFill>
                <a:ea typeface="Pretendard Bold"/>
              </a:rPr>
              <a:t>산업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07200" y="6502400"/>
            <a:ext cx="46736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과일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/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채소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품질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관리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포장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결함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검출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이물질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탐지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유통기한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확인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자동화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1700" y="5689600"/>
            <a:ext cx="4940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200">
                <a:solidFill>
                  <a:srgbClr val="504EEE"/>
                </a:solidFill>
                <a:ea typeface="Pretendard Bold"/>
              </a:rPr>
              <a:t>제조업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502400"/>
            <a:ext cx="46736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자동차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부품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검사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반도체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웨이퍼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결함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탐지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스마트폰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화면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불량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감지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산업용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로봇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활용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검사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46000" y="5689600"/>
            <a:ext cx="4940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 spc="-200">
                <a:solidFill>
                  <a:srgbClr val="504EEE"/>
                </a:solidFill>
                <a:ea typeface="Pretendard Bold"/>
              </a:rPr>
              <a:t>금속</a:t>
            </a:r>
            <a:r>
              <a:rPr lang="en-US" sz="30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504EEE"/>
                </a:solidFill>
                <a:ea typeface="Pretendard Bold"/>
              </a:rPr>
              <a:t>및</a:t>
            </a:r>
            <a:r>
              <a:rPr lang="en-US" sz="30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504EEE"/>
                </a:solidFill>
                <a:ea typeface="Pretendard Bold"/>
              </a:rPr>
              <a:t>전자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85700" y="6502400"/>
            <a:ext cx="46736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PCB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납땜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불량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검사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금속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표면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스크래치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감지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배터리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셀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결함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탐지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전자제품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조립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오류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확인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1320800"/>
            <a:ext cx="8915400" cy="48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9867900"/>
            <a:ext cx="171577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31900" y="1536700"/>
            <a:ext cx="5740400" cy="2057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en-US" sz="6000" b="0" i="0" u="none" strike="noStrike">
                <a:solidFill>
                  <a:srgbClr val="161616"/>
                </a:solidFill>
                <a:latin typeface="Pretendard Bold"/>
              </a:rPr>
              <a:t>AI </a:t>
            </a:r>
            <a:r>
              <a:rPr lang="ko-KR" sz="6000" b="0" i="0" u="none" strike="noStrike">
                <a:solidFill>
                  <a:srgbClr val="161616"/>
                </a:solidFill>
                <a:ea typeface="Pretendard Bold"/>
              </a:rPr>
              <a:t>모델</a:t>
            </a:r>
          </a:p>
          <a:p>
            <a:pPr lvl="0" algn="l">
              <a:lnSpc>
                <a:spcPct val="107899"/>
              </a:lnSpc>
            </a:pPr>
            <a:r>
              <a:rPr lang="ko-KR" sz="6000" b="0" i="0" u="none" strike="noStrike">
                <a:solidFill>
                  <a:srgbClr val="161616"/>
                </a:solidFill>
                <a:ea typeface="Pretendard Bold"/>
              </a:rPr>
              <a:t>학습</a:t>
            </a:r>
            <a:r>
              <a:rPr lang="en-US" sz="6000" b="0" i="0" u="none" strike="noStrike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>
                <a:solidFill>
                  <a:srgbClr val="161616"/>
                </a:solidFill>
                <a:ea typeface="Pretendard Bold"/>
              </a:rPr>
              <a:t>최적화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900" y="4089400"/>
            <a:ext cx="5651500" cy="307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대규모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데이터셋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구축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클래스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불균형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해결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데이터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증강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기법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전이학습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- CNN, YOLO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등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모델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선택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하이퍼파라미터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최적화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교차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검증</a:t>
            </a:r>
            <a:r>
              <a:rPr lang="en-US" sz="2200" b="0" i="0" u="none" strike="noStrike" spc="-10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C2C2C2"/>
                </a:solidFill>
                <a:ea typeface="Pretendard Medium"/>
              </a:rPr>
              <a:t>수행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99400" y="6553200"/>
            <a:ext cx="9220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 spc="-200">
                <a:solidFill>
                  <a:srgbClr val="504EEE"/>
                </a:solidFill>
                <a:ea typeface="Pretendard Bold"/>
              </a:rPr>
              <a:t>학습</a:t>
            </a:r>
            <a:r>
              <a:rPr lang="en-US" sz="30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504EEE"/>
                </a:solidFill>
                <a:ea typeface="Pretendard Bold"/>
              </a:rPr>
              <a:t>데이터</a:t>
            </a:r>
            <a:r>
              <a:rPr lang="en-US" sz="30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504EEE"/>
                </a:solidFill>
                <a:ea typeface="Pretendard Bold"/>
              </a:rPr>
              <a:t>구축과</a:t>
            </a:r>
            <a:r>
              <a:rPr lang="en-US" sz="30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504EEE"/>
                </a:solidFill>
                <a:ea typeface="Pretendard Bold"/>
              </a:rPr>
              <a:t>모델</a:t>
            </a:r>
            <a:r>
              <a:rPr lang="en-US" sz="30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3000" b="0" i="0" u="none" strike="noStrike" spc="-200">
                <a:solidFill>
                  <a:srgbClr val="504EEE"/>
                </a:solidFill>
                <a:ea typeface="Pretendard Bold"/>
              </a:rPr>
              <a:t>선택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99400" y="7366000"/>
            <a:ext cx="92075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정확도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,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재현율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, F1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스코어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평가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혼동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행렬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분석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ROC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곡선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및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AUC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확인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앙상블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기법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적용</a:t>
            </a:r>
          </a:p>
          <a:p>
            <a:pPr lvl="0" algn="l">
              <a:lnSpc>
                <a:spcPct val="116199"/>
              </a:lnSpc>
            </a:pP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모델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경량화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및</a:t>
            </a:r>
            <a:r>
              <a:rPr lang="en-US" sz="2400" b="0" i="0" u="none" strike="noStrike" spc="-2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400" b="0" i="0" u="none" strike="noStrike" spc="-200">
                <a:solidFill>
                  <a:srgbClr val="161616"/>
                </a:solidFill>
                <a:ea typeface="Pretendard Medium"/>
              </a:rPr>
              <a:t>최적화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실시간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결함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탐지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구현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2032000"/>
            <a:ext cx="10744200" cy="139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209800"/>
            <a:ext cx="5003800" cy="1041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2730500"/>
            <a:ext cx="14224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16000" y="2476500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 spc="-200">
                <a:solidFill>
                  <a:srgbClr val="FCFCFC"/>
                </a:solidFill>
                <a:ea typeface="Pretendard Bold"/>
              </a:rPr>
              <a:t>고속</a:t>
            </a:r>
            <a:r>
              <a:rPr lang="en-US" sz="2900" b="0" i="0" u="none" strike="noStrike" spc="-200">
                <a:solidFill>
                  <a:srgbClr val="FCFCFC"/>
                </a:solidFill>
                <a:latin typeface="Pretendard Bold"/>
              </a:rPr>
              <a:t> </a:t>
            </a:r>
            <a:r>
              <a:rPr lang="ko-KR" sz="2900" b="0" i="0" u="none" strike="noStrike" spc="-200">
                <a:solidFill>
                  <a:srgbClr val="FCFCFC"/>
                </a:solidFill>
                <a:ea typeface="Pretendard Bold"/>
              </a:rPr>
              <a:t>처리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43800" y="2349500"/>
            <a:ext cx="96774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GPU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가속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이미지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병렬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컴퓨팅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기술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적용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4038600"/>
            <a:ext cx="10744200" cy="139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4216400"/>
            <a:ext cx="50038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4737100"/>
            <a:ext cx="14351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16000" y="4470400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 spc="-200">
                <a:solidFill>
                  <a:srgbClr val="FCFCFC"/>
                </a:solidFill>
                <a:ea typeface="Pretendard Bold"/>
              </a:rPr>
              <a:t>의사결정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43800" y="4356100"/>
            <a:ext cx="96774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임계값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자동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판단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다단계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검증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프로세스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6045200"/>
            <a:ext cx="107442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6223000"/>
            <a:ext cx="5003800" cy="1041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6743700"/>
            <a:ext cx="14224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77900" y="6477000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 spc="-200">
                <a:solidFill>
                  <a:srgbClr val="FCFCFC"/>
                </a:solidFill>
                <a:ea typeface="Pretendard Bold"/>
              </a:rPr>
              <a:t>생산라인통합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05700" y="6362700"/>
            <a:ext cx="9677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MES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시스템과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연동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자동화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설비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제어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연계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00" y="8039100"/>
            <a:ext cx="10744200" cy="139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8216900"/>
            <a:ext cx="5003800" cy="1041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8737600"/>
            <a:ext cx="14224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77900" y="8483600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 spc="-200">
                <a:solidFill>
                  <a:srgbClr val="FCFCFC"/>
                </a:solidFill>
                <a:ea typeface="Pretendard Bold"/>
              </a:rPr>
              <a:t>모니터링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05700" y="8369300"/>
            <a:ext cx="9677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실시간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대시보드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구현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알림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시스템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구축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결함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탐지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정확도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향상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933700"/>
            <a:ext cx="165862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2451100"/>
            <a:ext cx="4838700" cy="1079500"/>
          </a:xfrm>
          <a:prstGeom prst="rect">
            <a:avLst/>
          </a:prstGeom>
          <a:effectLst>
            <a:outerShdw blurRad="32073" dist="166485" dir="2700000">
              <a:srgbClr val="3B4C82">
                <a:alpha val="2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1066800" y="2717800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 spc="-200">
                <a:solidFill>
                  <a:srgbClr val="161616"/>
                </a:solidFill>
                <a:ea typeface="Pretendard Bold"/>
              </a:rPr>
              <a:t>오탐지</a:t>
            </a:r>
            <a:r>
              <a:rPr lang="en-US" sz="29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900" b="0" i="0" u="none" strike="noStrike" spc="-200">
                <a:solidFill>
                  <a:srgbClr val="161616"/>
                </a:solidFill>
                <a:ea typeface="Pretendard Bold"/>
              </a:rPr>
              <a:t>감소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2451100"/>
            <a:ext cx="4838700" cy="1079500"/>
          </a:xfrm>
          <a:prstGeom prst="rect">
            <a:avLst/>
          </a:prstGeom>
          <a:effectLst>
            <a:outerShdw blurRad="32073" dist="166485" dir="2700000">
              <a:srgbClr val="3B4C82">
                <a:alpha val="23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086600" y="2717800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 spc="-200">
                <a:solidFill>
                  <a:srgbClr val="FCFCFC"/>
                </a:solidFill>
                <a:ea typeface="Pretendard Bold"/>
              </a:rPr>
              <a:t>환경</a:t>
            </a:r>
            <a:r>
              <a:rPr lang="en-US" sz="2900" b="0" i="0" u="none" strike="noStrike" spc="-200">
                <a:solidFill>
                  <a:srgbClr val="FCFCFC"/>
                </a:solidFill>
                <a:latin typeface="Pretendard Bold"/>
              </a:rPr>
              <a:t> </a:t>
            </a:r>
            <a:r>
              <a:rPr lang="ko-KR" sz="2900" b="0" i="0" u="none" strike="noStrike" spc="-200">
                <a:solidFill>
                  <a:srgbClr val="FCFCFC"/>
                </a:solidFill>
                <a:ea typeface="Pretendard Bold"/>
              </a:rPr>
              <a:t>대응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800" y="2451100"/>
            <a:ext cx="4838700" cy="1079500"/>
          </a:xfrm>
          <a:prstGeom prst="rect">
            <a:avLst/>
          </a:prstGeom>
          <a:effectLst>
            <a:outerShdw blurRad="32073" dist="166485" dir="2700000">
              <a:srgbClr val="3B4C82">
                <a:alpha val="23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246100" y="2717800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 spc="-200">
                <a:solidFill>
                  <a:srgbClr val="161616"/>
                </a:solidFill>
                <a:ea typeface="Pretendard Bold"/>
              </a:rPr>
              <a:t>모델</a:t>
            </a:r>
            <a:r>
              <a:rPr lang="en-US" sz="29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900" b="0" i="0" u="none" strike="noStrike" spc="-200">
                <a:solidFill>
                  <a:srgbClr val="161616"/>
                </a:solidFill>
                <a:ea typeface="Pretendard Bold"/>
              </a:rPr>
              <a:t>갱신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500" y="6946900"/>
            <a:ext cx="14439900" cy="101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6464300"/>
            <a:ext cx="4838700" cy="1079500"/>
          </a:xfrm>
          <a:prstGeom prst="rect">
            <a:avLst/>
          </a:prstGeom>
          <a:effectLst>
            <a:outerShdw blurRad="32073" dist="166485" dir="2700000">
              <a:srgbClr val="3B4C82">
                <a:alpha val="23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2501900" y="6731000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 spc="-200">
                <a:solidFill>
                  <a:srgbClr val="FCFCFC"/>
                </a:solidFill>
                <a:ea typeface="Pretendard Bold"/>
              </a:rPr>
              <a:t>데이터</a:t>
            </a:r>
            <a:r>
              <a:rPr lang="en-US" sz="2900" b="0" i="0" u="none" strike="noStrike" spc="-200">
                <a:solidFill>
                  <a:srgbClr val="FCFCFC"/>
                </a:solidFill>
                <a:latin typeface="Pretendard Bold"/>
              </a:rPr>
              <a:t> </a:t>
            </a:r>
            <a:r>
              <a:rPr lang="ko-KR" sz="2900" b="0" i="0" u="none" strike="noStrike" spc="-200">
                <a:solidFill>
                  <a:srgbClr val="FCFCFC"/>
                </a:solidFill>
                <a:ea typeface="Pretendard Bold"/>
              </a:rPr>
              <a:t>품질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200" y="6464300"/>
            <a:ext cx="4838700" cy="1079500"/>
          </a:xfrm>
          <a:prstGeom prst="rect">
            <a:avLst/>
          </a:prstGeom>
          <a:effectLst>
            <a:outerShdw blurRad="32073" dist="166485" dir="2700000">
              <a:srgbClr val="3B4C82">
                <a:alpha val="23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3800" y="25400"/>
            <a:ext cx="1866900" cy="186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096500" y="6731000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900" b="0" i="0" u="none" strike="noStrike" spc="-200">
                <a:solidFill>
                  <a:srgbClr val="161616"/>
                </a:solidFill>
                <a:ea typeface="Pretendard Bold"/>
              </a:rPr>
              <a:t>전문가</a:t>
            </a:r>
            <a:r>
              <a:rPr lang="en-US" sz="29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900" b="0" i="0" u="none" strike="noStrike" spc="-200">
                <a:solidFill>
                  <a:srgbClr val="161616"/>
                </a:solidFill>
                <a:ea typeface="Pretendard Bold"/>
              </a:rPr>
              <a:t>검증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3100" y="3987800"/>
            <a:ext cx="49022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다중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모델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앙상블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임계값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동적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조정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이상치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탐지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알고리즘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규칙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필터링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후처리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로직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개선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92900" y="3987800"/>
            <a:ext cx="49022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조명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변화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대응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기술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온도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/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습도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보정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알고리즘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진동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/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노이즈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제거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다양한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각도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학습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멀티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센서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융합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52400" y="3987800"/>
            <a:ext cx="49022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온라인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학습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구현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주기적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재학습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일정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새로운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결함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유형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추가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성능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저하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모니터링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A/B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테스트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진행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08200" y="8013700"/>
            <a:ext cx="49022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클렌징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강화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라벨링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정확도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향상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균형잡힌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데이터셋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지속적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수집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메타데이터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활용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02800" y="8013700"/>
            <a:ext cx="4902200" cy="195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도메인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전문가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리뷰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인적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오류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분석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결과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해석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가이드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정기적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성능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평가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피드백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루프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구축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981200"/>
            <a:ext cx="7708900" cy="7797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미래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전망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및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과제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2324100"/>
            <a:ext cx="8877300" cy="208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19812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8547100" y="20955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Montserrat Regula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8800" y="24765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AI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기술의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발전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방향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48800" y="30607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딥러닝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모델의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지속적인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개선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실시간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처리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능력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향상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엣지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컴퓨팅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기술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통합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5003800"/>
            <a:ext cx="8877300" cy="208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0" y="46609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8547100" y="47752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Montserrat Regular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48800" y="51689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새로운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응용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분야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탐색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48800" y="57404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의료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영상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진단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분야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확대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자율주행차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품질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관리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적용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환경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모니터링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시스템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개발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7683500"/>
            <a:ext cx="8877300" cy="208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3406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547100" y="74549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Montserrat Regular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8800" y="78486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윤리적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고려사항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48800" y="84201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프라이버시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보호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AI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의사결정의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투명성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확보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기술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발전에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따른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고용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변화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대응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4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06882" y="-2"/>
            <a:ext cx="11474235" cy="5728133"/>
            <a:chOff x="329184" y="1"/>
            <a:chExt cx="524256" cy="572813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Rectangle 20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696" y="477067"/>
            <a:ext cx="16498608" cy="7987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2209DF7-2D44-F687-C9D5-77B4BB876EC7}"/>
              </a:ext>
            </a:extLst>
          </p:cNvPr>
          <p:cNvSpPr txBox="1"/>
          <p:nvPr/>
        </p:nvSpPr>
        <p:spPr>
          <a:xfrm>
            <a:off x="1563095" y="5306628"/>
            <a:ext cx="4155945" cy="1394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200" b="0" i="0" u="none" strike="noStrike" spc="-200">
              <a:latin typeface="+mj-lt"/>
              <a:ea typeface="+mj-ea"/>
              <a:cs typeface="+mj-cs"/>
            </a:endParaRPr>
          </a:p>
        </p:txBody>
      </p:sp>
      <p:pic>
        <p:nvPicPr>
          <p:cNvPr id="6" name="그림 5" descr="만화 영화, 인간의 얼굴, 일러스트레이션, 그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29DE13-C400-7880-1B54-4D960605D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46" y="1608804"/>
            <a:ext cx="4155947" cy="4114800"/>
          </a:xfrm>
          <a:prstGeom prst="rect">
            <a:avLst/>
          </a:prstGeom>
        </p:spPr>
      </p:pic>
      <p:pic>
        <p:nvPicPr>
          <p:cNvPr id="10" name="그림 9" descr="인간의 얼굴, 만화 영화, 일러스트레이션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9F7D56-89CE-3BA2-7036-4A598F28A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692" y="1587806"/>
            <a:ext cx="4330235" cy="4114800"/>
          </a:xfrm>
          <a:prstGeom prst="rect">
            <a:avLst/>
          </a:prstGeom>
        </p:spPr>
      </p:pic>
      <p:pic>
        <p:nvPicPr>
          <p:cNvPr id="2" name="Picture 16">
            <a:extLst>
              <a:ext uri="{FF2B5EF4-FFF2-40B4-BE49-F238E27FC236}">
                <a16:creationId xmlns:a16="http://schemas.microsoft.com/office/drawing/2014/main" id="{1589891E-DC94-10A4-ABA9-4DFB4D12A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62583B3F-0B46-2790-12A2-04BD6B7A3D8F}"/>
              </a:ext>
            </a:extLst>
          </p:cNvPr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200">
                <a:solidFill>
                  <a:srgbClr val="161616"/>
                </a:solidFill>
                <a:ea typeface="Pretendard Bold"/>
              </a:rPr>
              <a:t>조원소개</a:t>
            </a:r>
            <a:endParaRPr lang="ko-KR" sz="6000" b="0" i="0" u="none" strike="noStrike" spc="-200">
              <a:solidFill>
                <a:srgbClr val="161616"/>
              </a:solidFill>
              <a:ea typeface="Pretendard Bold"/>
            </a:endParaRPr>
          </a:p>
        </p:txBody>
      </p:sp>
      <p:pic>
        <p:nvPicPr>
          <p:cNvPr id="16" name="그림 15" descr="만화 영화, 일러스트레이션, 그림, 스케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D26009E-6A90-DA15-472A-A191ECD8D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5109" y="1608803"/>
            <a:ext cx="4509736" cy="4114800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7086B4C3-3AF1-7C7C-5DF7-59E6F62E5AD7}"/>
              </a:ext>
            </a:extLst>
          </p:cNvPr>
          <p:cNvSpPr txBox="1"/>
          <p:nvPr/>
        </p:nvSpPr>
        <p:spPr>
          <a:xfrm>
            <a:off x="6860692" y="6003941"/>
            <a:ext cx="4155945" cy="1394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7800" b="0" i="0" u="none" strike="noStrike" spc="-200">
              <a:latin typeface="+mj-lt"/>
              <a:ea typeface="+mj-ea"/>
              <a:cs typeface="+mj-cs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4FB5E845-CD68-48DB-EBBC-038112AE652F}"/>
              </a:ext>
            </a:extLst>
          </p:cNvPr>
          <p:cNvSpPr txBox="1"/>
          <p:nvPr/>
        </p:nvSpPr>
        <p:spPr>
          <a:xfrm>
            <a:off x="12158289" y="5919617"/>
            <a:ext cx="4155945" cy="1394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7800" b="0" i="0" u="none" strike="noStrike" spc="-200">
              <a:latin typeface="+mj-lt"/>
              <a:ea typeface="+mj-ea"/>
              <a:cs typeface="+mj-cs"/>
            </a:endParaRP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9AEABE4F-8DCF-34F5-E5D4-990A1D1FB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18" y="6057904"/>
            <a:ext cx="4838700" cy="1079500"/>
          </a:xfrm>
          <a:prstGeom prst="rect">
            <a:avLst/>
          </a:prstGeom>
          <a:effectLst>
            <a:outerShdw blurRad="32073" dist="166485" dir="2700000">
              <a:srgbClr val="3B4C82">
                <a:alpha val="23000"/>
              </a:srgbClr>
            </a:outerShdw>
          </a:effec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E0BB42AA-7C9C-FB2F-6520-232E4B026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316" y="6012425"/>
            <a:ext cx="4838700" cy="1079500"/>
          </a:xfrm>
          <a:prstGeom prst="rect">
            <a:avLst/>
          </a:prstGeom>
          <a:effectLst>
            <a:outerShdw blurRad="32073" dist="166485" dir="2700000">
              <a:srgbClr val="3B4C82">
                <a:alpha val="23000"/>
              </a:srgbClr>
            </a:outerShdw>
          </a:effec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B05F4DC7-6FE1-68F9-6743-4DEFCABC5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6205" y="6012425"/>
            <a:ext cx="4838700" cy="1079500"/>
          </a:xfrm>
          <a:prstGeom prst="rect">
            <a:avLst/>
          </a:prstGeom>
          <a:effectLst>
            <a:outerShdw blurRad="32073" dist="166485" dir="2700000">
              <a:srgbClr val="3B4C82">
                <a:alpha val="23000"/>
              </a:srgbClr>
            </a:outerShdw>
          </a:effec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22AFC9EC-B2B8-9E38-95A3-8FA76ECEF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747" y="7262102"/>
            <a:ext cx="4838700" cy="1079500"/>
          </a:xfrm>
          <a:prstGeom prst="rect">
            <a:avLst/>
          </a:prstGeom>
          <a:effectLst>
            <a:outerShdw blurRad="32073" dist="166485" dir="2700000">
              <a:srgbClr val="3B4C82">
                <a:alpha val="23000"/>
              </a:srgbClr>
            </a:outerShdw>
          </a:effec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9486954D-E90D-CED2-39B0-FCF8A3CFB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795" y="7262102"/>
            <a:ext cx="4838700" cy="1079500"/>
          </a:xfrm>
          <a:prstGeom prst="rect">
            <a:avLst/>
          </a:prstGeom>
          <a:effectLst>
            <a:outerShdw blurRad="32073" dist="166485" dir="2700000">
              <a:srgbClr val="3B4C82">
                <a:alpha val="23000"/>
              </a:srgbClr>
            </a:outerShdw>
          </a:effectLst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A001C4FE-166B-F46A-EEDD-45F27DB148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0627" y="7262102"/>
            <a:ext cx="4838700" cy="1079500"/>
          </a:xfrm>
          <a:prstGeom prst="rect">
            <a:avLst/>
          </a:prstGeom>
          <a:effectLst>
            <a:outerShdw blurRad="32073" dist="166485" dir="2700000">
              <a:srgbClr val="3B4C82">
                <a:alpha val="23000"/>
              </a:srgbClr>
            </a:outerShdw>
          </a:effectLst>
        </p:spPr>
      </p:pic>
      <p:sp>
        <p:nvSpPr>
          <p:cNvPr id="36" name="TextBox 5">
            <a:extLst>
              <a:ext uri="{FF2B5EF4-FFF2-40B4-BE49-F238E27FC236}">
                <a16:creationId xmlns:a16="http://schemas.microsoft.com/office/drawing/2014/main" id="{0E531D7B-3CA0-4577-F07A-0E690D8AB783}"/>
              </a:ext>
            </a:extLst>
          </p:cNvPr>
          <p:cNvSpPr txBox="1"/>
          <p:nvPr/>
        </p:nvSpPr>
        <p:spPr>
          <a:xfrm>
            <a:off x="1535842" y="6343654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>
                <a:solidFill>
                  <a:schemeClr val="bg1"/>
                </a:solidFill>
                <a:ea typeface="Pretendard Bold"/>
              </a:rPr>
              <a:t>문 석 영</a:t>
            </a:r>
            <a:endParaRPr lang="ko-KR" sz="3200" b="0" i="0" u="none" strike="noStrike" spc="-200">
              <a:solidFill>
                <a:schemeClr val="bg1"/>
              </a:solidFill>
              <a:ea typeface="Pretendard Bold"/>
            </a:endParaRPr>
          </a:p>
        </p:txBody>
      </p:sp>
      <p:sp>
        <p:nvSpPr>
          <p:cNvPr id="37" name="TextBox 5">
            <a:extLst>
              <a:ext uri="{FF2B5EF4-FFF2-40B4-BE49-F238E27FC236}">
                <a16:creationId xmlns:a16="http://schemas.microsoft.com/office/drawing/2014/main" id="{1C6E5080-69A7-435C-CB3A-1EFB615A059C}"/>
              </a:ext>
            </a:extLst>
          </p:cNvPr>
          <p:cNvSpPr txBox="1"/>
          <p:nvPr/>
        </p:nvSpPr>
        <p:spPr>
          <a:xfrm>
            <a:off x="6914538" y="6278338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>
                <a:solidFill>
                  <a:schemeClr val="bg1"/>
                </a:solidFill>
                <a:ea typeface="Pretendard Bold"/>
              </a:rPr>
              <a:t>선 창 범 조 장</a:t>
            </a:r>
            <a:endParaRPr lang="ko-KR" sz="3200" b="0" i="0" u="none" strike="noStrike" spc="-200">
              <a:solidFill>
                <a:schemeClr val="bg1"/>
              </a:solidFill>
              <a:ea typeface="Pretendard Bold"/>
            </a:endParaRPr>
          </a:p>
        </p:txBody>
      </p:sp>
      <p:sp>
        <p:nvSpPr>
          <p:cNvPr id="38" name="TextBox 5">
            <a:extLst>
              <a:ext uri="{FF2B5EF4-FFF2-40B4-BE49-F238E27FC236}">
                <a16:creationId xmlns:a16="http://schemas.microsoft.com/office/drawing/2014/main" id="{AE74E47D-A995-3B8D-CE6B-DEBDBE8C3449}"/>
              </a:ext>
            </a:extLst>
          </p:cNvPr>
          <p:cNvSpPr txBox="1"/>
          <p:nvPr/>
        </p:nvSpPr>
        <p:spPr>
          <a:xfrm>
            <a:off x="12332461" y="6284040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>
                <a:solidFill>
                  <a:schemeClr val="bg1"/>
                </a:solidFill>
                <a:ea typeface="Pretendard Bold"/>
              </a:rPr>
              <a:t>최 혜 성</a:t>
            </a:r>
            <a:endParaRPr lang="ko-KR" sz="3200" b="0" i="0" u="none" strike="noStrike" spc="-200">
              <a:solidFill>
                <a:schemeClr val="bg1"/>
              </a:solidFill>
              <a:ea typeface="Pretendard Bold"/>
            </a:endParaRP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25188487-E417-2560-2241-6285763CE7F0}"/>
              </a:ext>
            </a:extLst>
          </p:cNvPr>
          <p:cNvSpPr txBox="1"/>
          <p:nvPr/>
        </p:nvSpPr>
        <p:spPr>
          <a:xfrm>
            <a:off x="1616940" y="7478878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900" spc="-200">
                <a:solidFill>
                  <a:srgbClr val="161616"/>
                </a:solidFill>
                <a:ea typeface="Pretendard Bold"/>
              </a:rPr>
              <a:t>백 엔 드 담 당</a:t>
            </a:r>
            <a:endParaRPr lang="ko-KR" sz="2900" b="0" i="0" u="none" strike="noStrike" spc="-200">
              <a:solidFill>
                <a:srgbClr val="161616"/>
              </a:solidFill>
              <a:ea typeface="Pretendard Bold"/>
            </a:endParaRPr>
          </a:p>
        </p:txBody>
      </p:sp>
      <p:sp>
        <p:nvSpPr>
          <p:cNvPr id="40" name="TextBox 5">
            <a:extLst>
              <a:ext uri="{FF2B5EF4-FFF2-40B4-BE49-F238E27FC236}">
                <a16:creationId xmlns:a16="http://schemas.microsoft.com/office/drawing/2014/main" id="{C9ED95A1-C556-E200-FB1E-26599018DB65}"/>
              </a:ext>
            </a:extLst>
          </p:cNvPr>
          <p:cNvSpPr txBox="1"/>
          <p:nvPr/>
        </p:nvSpPr>
        <p:spPr>
          <a:xfrm>
            <a:off x="6997143" y="7528851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900" spc="-200">
                <a:solidFill>
                  <a:srgbClr val="161616"/>
                </a:solidFill>
                <a:ea typeface="Pretendard Bold"/>
              </a:rPr>
              <a:t>백 엔 드</a:t>
            </a:r>
            <a:r>
              <a:rPr lang="en-US" altLang="ko-KR" sz="2900" spc="-200">
                <a:solidFill>
                  <a:srgbClr val="161616"/>
                </a:solidFill>
                <a:ea typeface="Pretendard Bold"/>
              </a:rPr>
              <a:t>, </a:t>
            </a:r>
            <a:r>
              <a:rPr lang="ko-KR" altLang="en-US" sz="2900" spc="-200">
                <a:solidFill>
                  <a:srgbClr val="161616"/>
                </a:solidFill>
                <a:ea typeface="Pretendard Bold"/>
              </a:rPr>
              <a:t>프 론 트 엔 드 담 당</a:t>
            </a:r>
            <a:endParaRPr lang="ko-KR" sz="2900" b="0" i="0" u="none" strike="noStrike" spc="-200">
              <a:solidFill>
                <a:srgbClr val="161616"/>
              </a:solidFill>
              <a:ea typeface="Pretendard Bold"/>
            </a:endParaRPr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7C122210-50B4-D3C9-A275-5316321DFE2E}"/>
              </a:ext>
            </a:extLst>
          </p:cNvPr>
          <p:cNvSpPr txBox="1"/>
          <p:nvPr/>
        </p:nvSpPr>
        <p:spPr>
          <a:xfrm>
            <a:off x="12358522" y="7455435"/>
            <a:ext cx="4102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900" spc="-200">
                <a:solidFill>
                  <a:srgbClr val="161616"/>
                </a:solidFill>
                <a:ea typeface="Pretendard Bold"/>
              </a:rPr>
              <a:t>프 론 트 엔 드 담 당</a:t>
            </a:r>
            <a:endParaRPr lang="ko-KR" sz="2900" b="0" i="0" u="none" strike="noStrike" spc="-200">
              <a:solidFill>
                <a:srgbClr val="161616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3513507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197100"/>
            <a:ext cx="14833600" cy="1299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결론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및</a:t>
            </a:r>
            <a:r>
              <a:rPr lang="en-US" sz="6000" b="0" i="0" u="none" strike="noStrike" spc="-2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마무리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87700" y="2959100"/>
            <a:ext cx="11899900" cy="863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이미지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기반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제품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결함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탐지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기술은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산업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혁신의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핵심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동력이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되고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있습니다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4000" b="0" i="0" u="none" strike="noStrike" spc="-300">
              <a:solidFill>
                <a:srgbClr val="504EEE"/>
              </a:solidFill>
              <a:latin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-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정확성과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효율성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향상</a:t>
            </a:r>
          </a:p>
          <a:p>
            <a:pPr lvl="0" algn="ctr">
              <a:lnSpc>
                <a:spcPct val="99600"/>
              </a:lnSpc>
            </a:pP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-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생산성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증대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및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비용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절감</a:t>
            </a:r>
          </a:p>
          <a:p>
            <a:pPr lvl="0" algn="ctr">
              <a:lnSpc>
                <a:spcPct val="99600"/>
              </a:lnSpc>
            </a:pP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-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품질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관리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프로세스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혁신</a:t>
            </a:r>
          </a:p>
          <a:p>
            <a:pPr lvl="0" algn="ctr">
              <a:lnSpc>
                <a:spcPct val="99600"/>
              </a:lnSpc>
            </a:pPr>
            <a:endParaRPr lang="ko-KR" sz="4000" b="0" i="0" u="none" strike="noStrike" spc="-300">
              <a:solidFill>
                <a:srgbClr val="504EEE"/>
              </a:solidFill>
              <a:ea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향후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AI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와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머신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비전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기술의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발전으로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더욱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정교한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결함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탐지가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가능해질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것입니다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.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산업계는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이러한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기술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변화에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적극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대응하여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경쟁력을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강화해야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합니다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4000" b="0" i="0" u="none" strike="noStrike" spc="-300">
              <a:solidFill>
                <a:srgbClr val="504EEE"/>
              </a:solidFill>
              <a:latin typeface="Pretendard Medium"/>
            </a:endParaRPr>
          </a:p>
          <a:p>
            <a:pPr lvl="0" algn="ctr">
              <a:lnSpc>
                <a:spcPct val="99600"/>
              </a:lnSpc>
            </a:pP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지속적인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연구개발과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윤리적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고려를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바탕으로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,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이미지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기반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결함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탐지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기술은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더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나은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제품과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서비스를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제공하는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데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기여할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 </a:t>
            </a:r>
            <a:r>
              <a:rPr lang="ko-KR" sz="4000" b="0" i="0" u="none" strike="noStrike" spc="-300">
                <a:solidFill>
                  <a:srgbClr val="504EEE"/>
                </a:solidFill>
                <a:ea typeface="Pretendard Medium"/>
              </a:rPr>
              <a:t>것입니다</a:t>
            </a:r>
            <a:r>
              <a:rPr lang="en-US" sz="4000" b="0" i="0" u="none" strike="noStrike" spc="-300">
                <a:solidFill>
                  <a:srgbClr val="504EEE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755900"/>
            <a:ext cx="901700" cy="889000"/>
          </a:xfrm>
          <a:prstGeom prst="rect">
            <a:avLst/>
          </a:prstGeom>
          <a:effectLst>
            <a:outerShdw blurRad="21956" dist="137746" dir="2700000">
              <a:srgbClr val="3B4C82">
                <a:alpha val="23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1638300" y="2997200"/>
            <a:ext cx="977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100" b="0" i="0" u="none" strike="noStrike" spc="-100">
                <a:solidFill>
                  <a:srgbClr val="EAEAEA"/>
                </a:solidFill>
                <a:latin typeface="Montserrat Regular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70200" y="3810000"/>
            <a:ext cx="5562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결함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탐지의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중요성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전통적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방법의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한계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이미지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기반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탐지의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등장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산업적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영향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70200" y="3187700"/>
            <a:ext cx="5613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제품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결함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탐지의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개요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600" y="2755900"/>
            <a:ext cx="901700" cy="889000"/>
          </a:xfrm>
          <a:prstGeom prst="rect">
            <a:avLst/>
          </a:prstGeom>
          <a:effectLst>
            <a:outerShdw blurRad="21956" dist="137746" dir="2700000">
              <a:srgbClr val="3B4C82">
                <a:alpha val="23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9842500" y="2997200"/>
            <a:ext cx="977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100" b="0" i="0" u="none" strike="noStrike" spc="-100">
                <a:solidFill>
                  <a:srgbClr val="504EEE"/>
                </a:solidFill>
                <a:latin typeface="Montserrat Regular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074400" y="3810000"/>
            <a:ext cx="5562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딥러닝의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개념과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원리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CNN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의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활용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이미지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분류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기술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객체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검출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기술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적용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74400" y="3187700"/>
            <a:ext cx="5613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딥러닝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기반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결함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탐지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1800" y="393700"/>
            <a:ext cx="17411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>
                <a:solidFill>
                  <a:srgbClr val="161616"/>
                </a:solidFill>
                <a:ea typeface="Pretendard Bold"/>
              </a:rPr>
              <a:t>목차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6464300"/>
            <a:ext cx="901700" cy="889000"/>
          </a:xfrm>
          <a:prstGeom prst="rect">
            <a:avLst/>
          </a:prstGeom>
          <a:effectLst>
            <a:outerShdw blurRad="21956" dist="137746" dir="2700000">
              <a:srgbClr val="3B4C82">
                <a:alpha val="23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638300" y="6705600"/>
            <a:ext cx="977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100" b="0" i="0" u="none" strike="noStrike" spc="-100">
                <a:solidFill>
                  <a:srgbClr val="504EEE"/>
                </a:solidFill>
                <a:latin typeface="Montserrat Regular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70200" y="7518400"/>
            <a:ext cx="5562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디지털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이미지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취득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기술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컴퓨터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비전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기술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발전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머신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비전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시스템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도입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산업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적용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사례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70200" y="6883400"/>
            <a:ext cx="5613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이미지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처리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기술의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발전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0" y="6464300"/>
            <a:ext cx="901700" cy="889000"/>
          </a:xfrm>
          <a:prstGeom prst="rect">
            <a:avLst/>
          </a:prstGeom>
          <a:effectLst>
            <a:outerShdw blurRad="21956" dist="137746" dir="2700000">
              <a:srgbClr val="3B4C82">
                <a:alpha val="23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842500" y="6705600"/>
            <a:ext cx="9779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100" b="0" i="0" u="none" strike="noStrike" spc="-100">
                <a:solidFill>
                  <a:srgbClr val="FCFCFC"/>
                </a:solidFill>
                <a:latin typeface="Montserrat Regular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74400" y="7518400"/>
            <a:ext cx="55626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AI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기술의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발전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방향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새로운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응용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분야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윤리적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고려사항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-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산업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혁신을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위한</a:t>
            </a:r>
            <a:r>
              <a:rPr lang="en-US" sz="2200" b="0" i="0" u="none" strike="noStrike" spc="-100">
                <a:solidFill>
                  <a:srgbClr val="161616">
                    <a:alpha val="41176"/>
                  </a:srgbClr>
                </a:solidFill>
                <a:latin typeface="Pretendard Light"/>
              </a:rPr>
              <a:t> </a:t>
            </a:r>
            <a:r>
              <a:rPr lang="ko-KR" sz="2200" b="0" i="0" u="none" strike="noStrike" spc="-100">
                <a:solidFill>
                  <a:srgbClr val="161616">
                    <a:alpha val="41176"/>
                  </a:srgbClr>
                </a:solidFill>
                <a:ea typeface="Pretendard Light"/>
              </a:rPr>
              <a:t>제언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74400" y="6883400"/>
            <a:ext cx="5613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미래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전망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및</a:t>
            </a:r>
            <a:r>
              <a:rPr lang="en-US" sz="2700" b="0" i="0" u="none" strike="noStrike" spc="-10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2700" b="0" i="0" u="none" strike="noStrike" spc="-100">
                <a:solidFill>
                  <a:srgbClr val="161616"/>
                </a:solidFill>
                <a:ea typeface="Pretendard Bold"/>
              </a:rPr>
              <a:t>과제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2946400" y="1790700"/>
            <a:ext cx="12382500" cy="438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9867900"/>
            <a:ext cx="17157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200" dirty="0">
                <a:solidFill>
                  <a:srgbClr val="161616"/>
                </a:solidFill>
                <a:ea typeface="Pretendard Bold"/>
              </a:rPr>
              <a:t>이미지를 통한 제품 결함 탐지 </a:t>
            </a:r>
            <a:r>
              <a:rPr lang="ko-KR" sz="6000" b="0" i="0" u="none" strike="noStrike" spc="-200" dirty="0">
                <a:solidFill>
                  <a:srgbClr val="161616"/>
                </a:solidFill>
                <a:ea typeface="Pretendard Bold"/>
              </a:rPr>
              <a:t>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71700" y="6553200"/>
            <a:ext cx="13944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spc="-200" dirty="0">
                <a:solidFill>
                  <a:srgbClr val="504EEE"/>
                </a:solidFill>
                <a:ea typeface="Pretendard Bold"/>
              </a:rPr>
              <a:t>이 프로젝트 뭐 하는 곳이더라</a:t>
            </a:r>
            <a:r>
              <a:rPr lang="en-US" altLang="ko-KR" sz="3000" b="0" i="0" u="none" strike="noStrike" spc="-200" dirty="0">
                <a:solidFill>
                  <a:srgbClr val="504EEE"/>
                </a:solidFill>
                <a:ea typeface="Pretendard Bold"/>
              </a:rPr>
              <a:t>?</a:t>
            </a:r>
            <a:endParaRPr lang="ko-KR" sz="3000" b="0" i="0" u="none" strike="noStrike" spc="-200" dirty="0">
              <a:solidFill>
                <a:srgbClr val="504EEE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71700" y="7366000"/>
            <a:ext cx="139319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spc="-200" dirty="0">
                <a:solidFill>
                  <a:srgbClr val="161616"/>
                </a:solidFill>
                <a:latin typeface="Pretendard Medium"/>
              </a:rPr>
              <a:t>-  </a:t>
            </a:r>
            <a:r>
              <a:rPr lang="ko-KR" altLang="en-US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제품에서 구조적 결함</a:t>
            </a:r>
            <a:r>
              <a:rPr lang="en-US" altLang="ko-KR" sz="2400" spc="-200" baseline="30000" dirty="0">
                <a:solidFill>
                  <a:srgbClr val="161616"/>
                </a:solidFill>
                <a:latin typeface="Pretendard Medium"/>
                <a:ea typeface="Pretendard Medium"/>
              </a:rPr>
              <a:t>*</a:t>
            </a:r>
            <a:r>
              <a:rPr lang="ko-KR" altLang="en-US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을 탐지하는 시스템 개발</a:t>
            </a:r>
            <a:endParaRPr lang="ko-KR" sz="2400" b="0" i="0" u="none" strike="noStrike" spc="-200" dirty="0">
              <a:solidFill>
                <a:srgbClr val="161616"/>
              </a:solidFill>
              <a:ea typeface="Pretendard Medium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en-US" altLang="ko-KR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1</a:t>
            </a:r>
            <a:r>
              <a:rPr lang="ko-KR" altLang="en-US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학기동안 필수 요구사항을 충족 </a:t>
            </a:r>
            <a:r>
              <a:rPr lang="en-US" altLang="ko-KR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:  </a:t>
            </a:r>
            <a:r>
              <a:rPr lang="ko-KR" altLang="en-US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본인이 사용하는 핵심 기술의 이해 및 코드를 </a:t>
            </a:r>
            <a:r>
              <a:rPr lang="ko-KR" altLang="en-US" sz="2400" b="1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직접 구현하여</a:t>
            </a:r>
            <a:endParaRPr lang="en-US" altLang="ko-KR" sz="2400" b="1" spc="-200" dirty="0">
              <a:solidFill>
                <a:srgbClr val="161616"/>
              </a:solidFill>
              <a:latin typeface="Pretendard Medium"/>
              <a:ea typeface="Pretendard Medium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400" spc="-200" dirty="0" err="1">
                <a:solidFill>
                  <a:srgbClr val="161616"/>
                </a:solidFill>
                <a:ea typeface="Pretendard Medium"/>
              </a:rPr>
              <a:t>MVTec</a:t>
            </a:r>
            <a:r>
              <a:rPr lang="en-US" altLang="ko-KR" sz="2400" spc="-200" dirty="0">
                <a:solidFill>
                  <a:srgbClr val="161616"/>
                </a:solidFill>
                <a:ea typeface="Pretendard Medium"/>
              </a:rPr>
              <a:t> AD </a:t>
            </a:r>
            <a:r>
              <a:rPr lang="ko-KR" altLang="en-US" sz="2400" spc="-200" dirty="0">
                <a:solidFill>
                  <a:srgbClr val="161616"/>
                </a:solidFill>
                <a:ea typeface="Pretendard Medium"/>
              </a:rPr>
              <a:t>데이터셋 에서 </a:t>
            </a:r>
            <a:r>
              <a:rPr lang="en-US" altLang="ko-KR" sz="2400" spc="-200" dirty="0">
                <a:solidFill>
                  <a:srgbClr val="161616"/>
                </a:solidFill>
                <a:ea typeface="Pretendard Medium"/>
              </a:rPr>
              <a:t>96% </a:t>
            </a:r>
            <a:r>
              <a:rPr lang="ko-KR" altLang="en-US" sz="2400" spc="-200" dirty="0">
                <a:solidFill>
                  <a:srgbClr val="161616"/>
                </a:solidFill>
                <a:ea typeface="Pretendard Medium"/>
              </a:rPr>
              <a:t>이상의  정확도 달성</a:t>
            </a:r>
            <a:endParaRPr lang="en-US" altLang="ko-KR" sz="2400" spc="-200" dirty="0">
              <a:solidFill>
                <a:srgbClr val="161616"/>
              </a:solidFill>
              <a:latin typeface="Pretendard Medium"/>
              <a:ea typeface="Pretendard Medium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en-US" altLang="ko-KR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2</a:t>
            </a:r>
            <a:r>
              <a:rPr lang="ko-KR" altLang="en-US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학기에</a:t>
            </a:r>
            <a:r>
              <a:rPr lang="en-US" altLang="ko-KR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산업체와 연계하여 데이터 셋 구축 및 필요에 따라 모델 튜닝</a:t>
            </a:r>
            <a:r>
              <a:rPr lang="en-US" altLang="ko-KR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, </a:t>
            </a:r>
            <a:r>
              <a:rPr lang="ko-KR" altLang="en-US" sz="2400" spc="-200" dirty="0">
                <a:solidFill>
                  <a:srgbClr val="161616"/>
                </a:solidFill>
                <a:latin typeface="Pretendard Medium"/>
                <a:ea typeface="Pretendard Medium"/>
              </a:rPr>
              <a:t>산업체에 요구하는 파이프라인 개발</a:t>
            </a:r>
            <a:endParaRPr lang="ko-KR" sz="2400" b="0" i="0" u="none" strike="noStrike" spc="-200" dirty="0">
              <a:solidFill>
                <a:srgbClr val="161616"/>
              </a:solidFill>
              <a:ea typeface="Pretendard Medium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E81E417-0641-8837-EA8F-5DC97D55E5FE}"/>
              </a:ext>
            </a:extLst>
          </p:cNvPr>
          <p:cNvSpPr txBox="1"/>
          <p:nvPr/>
        </p:nvSpPr>
        <p:spPr>
          <a:xfrm>
            <a:off x="9525000" y="9029700"/>
            <a:ext cx="85979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spc="-200" dirty="0">
                <a:solidFill>
                  <a:srgbClr val="161616"/>
                </a:solidFill>
                <a:latin typeface="Pretendard Medium"/>
              </a:rPr>
              <a:t> </a:t>
            </a:r>
            <a:endParaRPr lang="ko-KR" sz="2400" b="0" i="0" u="none" strike="noStrike" spc="-200" dirty="0">
              <a:solidFill>
                <a:srgbClr val="161616"/>
              </a:solidFill>
              <a:ea typeface="Pretendard Medium"/>
            </a:endParaRPr>
          </a:p>
          <a:p>
            <a:pPr lvl="0">
              <a:lnSpc>
                <a:spcPct val="116199"/>
              </a:lnSpc>
            </a:pPr>
            <a:r>
              <a:rPr lang="en-US" sz="2400" b="0" i="0" u="none" strike="noStrike" spc="-200" dirty="0">
                <a:solidFill>
                  <a:srgbClr val="161616"/>
                </a:solidFill>
                <a:latin typeface="Pretendard Medium"/>
              </a:rPr>
              <a:t>-* </a:t>
            </a:r>
            <a:r>
              <a:rPr lang="ko-KR" altLang="en-US" sz="2400" b="0" i="0" u="none" strike="noStrike" spc="-200" dirty="0">
                <a:solidFill>
                  <a:srgbClr val="161616"/>
                </a:solidFill>
                <a:ea typeface="Pretendard Medium"/>
              </a:rPr>
              <a:t>구조적 결함</a:t>
            </a:r>
            <a:r>
              <a:rPr lang="en-US" altLang="ko-KR" sz="2400" b="0" i="0" u="none" strike="noStrike" spc="-200" dirty="0">
                <a:solidFill>
                  <a:srgbClr val="161616"/>
                </a:solidFill>
                <a:ea typeface="Pretendard Medium"/>
              </a:rPr>
              <a:t>:  </a:t>
            </a:r>
            <a:r>
              <a:rPr lang="ko-KR" altLang="en-US" sz="2400" b="0" i="0" u="none" strike="noStrike" spc="-200" dirty="0">
                <a:solidFill>
                  <a:srgbClr val="161616"/>
                </a:solidFill>
                <a:ea typeface="Pretendard Medium"/>
              </a:rPr>
              <a:t>규칙적인 형상</a:t>
            </a:r>
            <a:r>
              <a:rPr lang="en-US" altLang="ko-KR" sz="2400" b="0" i="0" u="none" strike="noStrike" spc="-200" dirty="0">
                <a:solidFill>
                  <a:srgbClr val="161616"/>
                </a:solidFill>
                <a:ea typeface="Pretendard Medium"/>
              </a:rPr>
              <a:t>, </a:t>
            </a:r>
            <a:r>
              <a:rPr lang="ko-KR" altLang="en-US" sz="2400" b="0" i="0" u="none" strike="noStrike" spc="-200" dirty="0">
                <a:solidFill>
                  <a:srgbClr val="161616"/>
                </a:solidFill>
                <a:ea typeface="Pretendard Medium"/>
              </a:rPr>
              <a:t>배열</a:t>
            </a:r>
            <a:r>
              <a:rPr lang="en-US" altLang="ko-KR" sz="2400" b="0" i="0" u="none" strike="noStrike" spc="-200" dirty="0">
                <a:solidFill>
                  <a:srgbClr val="161616"/>
                </a:solidFill>
                <a:ea typeface="Pretendard Medium"/>
              </a:rPr>
              <a:t>, </a:t>
            </a:r>
            <a:r>
              <a:rPr lang="ko-KR" altLang="en-US" sz="2400" b="0" i="0" u="none" strike="noStrike" spc="-200" dirty="0">
                <a:solidFill>
                  <a:srgbClr val="161616"/>
                </a:solidFill>
                <a:ea typeface="Pretendard Medium"/>
              </a:rPr>
              <a:t>패턴 등이 비정상적으로 변경된 상태를 의미</a:t>
            </a:r>
            <a:endParaRPr lang="ko-KR" sz="2400" b="0" i="0" u="none" strike="noStrike" spc="-200" dirty="0">
              <a:solidFill>
                <a:srgbClr val="161616"/>
              </a:solidFill>
              <a:ea typeface="Pretendard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B29EA9-8C56-EDFC-9552-227C9C687C99}"/>
              </a:ext>
            </a:extLst>
          </p:cNvPr>
          <p:cNvSpPr/>
          <p:nvPr/>
        </p:nvSpPr>
        <p:spPr>
          <a:xfrm>
            <a:off x="2959100" y="1774208"/>
            <a:ext cx="123825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학기 목표</a:t>
            </a:r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GLASS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2600" y="177800"/>
            <a:ext cx="17310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이번 주에 진행한 내용</a:t>
            </a:r>
            <a:endParaRPr lang="ko-KR" sz="60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2679700"/>
            <a:ext cx="8051800" cy="281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3368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469900" y="24511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HY견고딕" pitchFamily="18" charset="-127"/>
                <a:ea typeface="HY견고딕" pitchFamily="18" charset="-127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4300" y="29972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하드웨어</a:t>
            </a:r>
            <a:r>
              <a:rPr lang="en-US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요소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4300" y="35814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고해상도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산업용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카메라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조명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시스템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(LED,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레이저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이미지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처리용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고성능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컴퓨터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정밀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제어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모터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컨베이어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00" y="23368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309100" y="24511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0800" y="29972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소프트웨어</a:t>
            </a:r>
            <a:r>
              <a:rPr lang="en-US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10800" y="35814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머신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비전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소프트웨어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딥러닝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프레임워크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(TensorFlow, PyTorch)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데이터베이스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관리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시스템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실시간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모니터링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대시보드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451600"/>
            <a:ext cx="8051800" cy="281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1087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469900" y="62230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4300" y="67691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데이터</a:t>
            </a:r>
            <a:r>
              <a:rPr lang="en-US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수집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4300" y="73533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다양한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조건에서의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이미지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촬영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정상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불량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샘플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확보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메타데이터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기록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(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시간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환경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등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증강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기법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적용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087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309100" y="62230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HY견고딕" pitchFamily="18" charset="-127"/>
                <a:ea typeface="HY견고딕" pitchFamily="18" charset="-127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10800" y="67691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전처리</a:t>
            </a:r>
            <a:r>
              <a:rPr lang="en-US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과정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10800" y="73533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이미지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크기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조정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정규화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노이즈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제거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선명도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개선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라벨링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주석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처리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특징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추출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인코딩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3" y="1289050"/>
            <a:ext cx="16570574" cy="842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62B279B7-F71C-36DD-7ED3-9E6166E0508C}"/>
              </a:ext>
            </a:extLst>
          </p:cNvPr>
          <p:cNvSpPr/>
          <p:nvPr/>
        </p:nvSpPr>
        <p:spPr>
          <a:xfrm>
            <a:off x="2603500" y="1460499"/>
            <a:ext cx="9588500" cy="5384802"/>
          </a:xfrm>
          <a:prstGeom prst="frame">
            <a:avLst>
              <a:gd name="adj1" fmla="val 234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spc="-200" dirty="0">
                <a:solidFill>
                  <a:srgbClr val="161616"/>
                </a:solidFill>
                <a:ea typeface="Pretendard Bold"/>
              </a:rPr>
              <a:t>Feature extractor (</a:t>
            </a:r>
            <a:r>
              <a:rPr lang="ko-KR" altLang="en-US" sz="6000" b="0" i="0" u="none" strike="noStrike" spc="-200" dirty="0" err="1">
                <a:solidFill>
                  <a:srgbClr val="161616"/>
                </a:solidFill>
                <a:ea typeface="Pretendard Bold"/>
              </a:rPr>
              <a:t>특징점</a:t>
            </a:r>
            <a:r>
              <a:rPr lang="ko-KR" altLang="en-US" sz="6000" b="0" i="0" u="none" strike="noStrike" spc="-200" dirty="0">
                <a:solidFill>
                  <a:srgbClr val="161616"/>
                </a:solidFill>
                <a:ea typeface="Pretendard Bold"/>
              </a:rPr>
              <a:t> </a:t>
            </a:r>
            <a:r>
              <a:rPr lang="ko-KR" altLang="en-US" sz="6000" b="0" i="0" u="none" strike="noStrike" spc="-200" dirty="0" err="1">
                <a:solidFill>
                  <a:srgbClr val="161616"/>
                </a:solidFill>
                <a:ea typeface="Pretendard Bold"/>
              </a:rPr>
              <a:t>추출기</a:t>
            </a:r>
            <a:r>
              <a:rPr lang="en-US" altLang="ko-KR" sz="6000" b="0" i="0" u="none" strike="noStrike" spc="-200" dirty="0">
                <a:solidFill>
                  <a:srgbClr val="161616"/>
                </a:solidFill>
                <a:ea typeface="Pretendard Bold"/>
              </a:rPr>
              <a:t>)</a:t>
            </a:r>
            <a:endParaRPr lang="ko-KR" sz="6000" b="0" i="0" u="none" strike="noStrike" spc="-200" dirty="0">
              <a:solidFill>
                <a:srgbClr val="161616"/>
              </a:solidFill>
              <a:ea typeface="Pretendar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2324100"/>
            <a:ext cx="8877300" cy="208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19812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8547100" y="20955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Montserrat Regula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8800" y="24765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spc="-200" dirty="0">
                <a:solidFill>
                  <a:srgbClr val="504EEE"/>
                </a:solidFill>
                <a:ea typeface="Pretendard Bold"/>
              </a:rPr>
              <a:t>Feature extractor </a:t>
            </a:r>
            <a:r>
              <a:rPr lang="ko-KR" altLang="en-US" sz="2500" spc="-200" dirty="0">
                <a:solidFill>
                  <a:srgbClr val="504EEE"/>
                </a:solidFill>
                <a:ea typeface="Pretendard Bold"/>
              </a:rPr>
              <a:t>설명</a:t>
            </a:r>
            <a:endParaRPr lang="ko-KR" sz="2500" b="0" i="0" u="none" strike="noStrike" spc="-200" dirty="0">
              <a:solidFill>
                <a:srgbClr val="504EEE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48800" y="30607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입력 이미지로부터 특징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(feature)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을 추출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, 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후속 과정에서 분석하기 쉬운 형태로 변환하는 역할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. 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모델 구조에서 이 역할을 담당하는 모델을 백본 모델이라고 함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200" spc="-100" dirty="0">
                <a:solidFill>
                  <a:srgbClr val="161616"/>
                </a:solidFill>
                <a:latin typeface="Pretendard Medium"/>
                <a:ea typeface="Pretendard Medium"/>
              </a:rPr>
              <a:t>GLASS </a:t>
            </a:r>
            <a:r>
              <a:rPr lang="ko-KR" altLang="en-US" sz="2200" spc="-100" dirty="0">
                <a:solidFill>
                  <a:srgbClr val="161616"/>
                </a:solidFill>
                <a:latin typeface="Pretendard Medium"/>
                <a:ea typeface="Pretendard Medium"/>
              </a:rPr>
              <a:t>논문에서는 백본 모델로 </a:t>
            </a:r>
            <a:r>
              <a:rPr lang="en-US" altLang="ko-KR" sz="2200" spc="-100" dirty="0">
                <a:solidFill>
                  <a:srgbClr val="161616"/>
                </a:solidFill>
                <a:latin typeface="Pretendard Medium"/>
                <a:ea typeface="Pretendard Medium"/>
              </a:rPr>
              <a:t>Wide-Resnet50-2 </a:t>
            </a:r>
            <a:r>
              <a:rPr lang="ko-KR" altLang="en-US" sz="2200" spc="-100" dirty="0">
                <a:solidFill>
                  <a:srgbClr val="161616"/>
                </a:solidFill>
                <a:latin typeface="Pretendard Medium"/>
                <a:ea typeface="Pretendard Medium"/>
              </a:rPr>
              <a:t>사용시</a:t>
            </a:r>
            <a:r>
              <a:rPr lang="en-US" altLang="ko-KR" sz="2200" spc="-100" dirty="0">
                <a:solidFill>
                  <a:srgbClr val="161616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2200" spc="-100" dirty="0">
                <a:solidFill>
                  <a:srgbClr val="161616"/>
                </a:solidFill>
                <a:latin typeface="Pretendard Medium"/>
                <a:ea typeface="Pretendard Medium"/>
              </a:rPr>
              <a:t>가장 좋은 성능</a:t>
            </a:r>
            <a:endParaRPr lang="ko-KR" sz="2200" b="0" i="0" u="none" strike="noStrike" spc="-100" dirty="0">
              <a:solidFill>
                <a:srgbClr val="161616"/>
              </a:solidFill>
              <a:ea typeface="Pretendard Medium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5003800"/>
            <a:ext cx="8877300" cy="208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0" y="46609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8547100" y="47752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Montserrat Regular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48800" y="51689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spc="-200" dirty="0">
                <a:solidFill>
                  <a:srgbClr val="504EEE"/>
                </a:solidFill>
                <a:ea typeface="Pretendard Bold"/>
              </a:rPr>
              <a:t>Wide-resnet50-2</a:t>
            </a:r>
            <a:endParaRPr lang="ko-KR" sz="2500" b="0" i="0" u="none" strike="noStrike" spc="-200" dirty="0">
              <a:solidFill>
                <a:srgbClr val="504EEE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48800" y="57404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200" spc="-100" dirty="0" err="1">
                <a:solidFill>
                  <a:srgbClr val="161616"/>
                </a:solidFill>
                <a:ea typeface="Pretendard Medium"/>
              </a:rPr>
              <a:t>resnet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모델 기반으로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.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50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개의 레이어와 폭 레벨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(k)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를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2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로 설정해서 만든 모델</a:t>
            </a:r>
            <a:endParaRPr lang="en-US" altLang="ko-KR" sz="2200" spc="-100" dirty="0">
              <a:solidFill>
                <a:srgbClr val="161616"/>
              </a:solidFill>
              <a:ea typeface="Pretendard Medium"/>
            </a:endParaRPr>
          </a:p>
          <a:p>
            <a:pPr marL="342900" indent="-342900">
              <a:lnSpc>
                <a:spcPct val="116199"/>
              </a:lnSpc>
              <a:buFontTx/>
              <a:buChar char="-"/>
            </a:pPr>
            <a:r>
              <a:rPr lang="en-US" altLang="ko-KR" sz="2200" b="0" i="0" u="none" strike="noStrike" spc="-100" dirty="0">
                <a:solidFill>
                  <a:srgbClr val="161616"/>
                </a:solidFill>
                <a:latin typeface="Pretendard Medium"/>
              </a:rPr>
              <a:t>ImageNet(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1000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개 단일 객체 클래스에 대해 학습용 약 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128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만 장 검증 이미지 수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 5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만 장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)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을 학습시킨 모델을 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pretrained 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모델로 업데이트 없이 그대로 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사용함</a:t>
            </a:r>
            <a:endParaRPr lang="ko-KR" altLang="en-US" sz="2200" b="0" i="0" u="none" strike="noStrike" spc="-100" dirty="0">
              <a:solidFill>
                <a:srgbClr val="161616"/>
              </a:solidFill>
              <a:ea typeface="Pretendard Medium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en-US" altLang="ko-KR" sz="2200" b="0" i="0" u="none" strike="noStrike" spc="-100" dirty="0">
              <a:solidFill>
                <a:srgbClr val="161616"/>
              </a:solidFill>
              <a:ea typeface="Pretendard Medium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7683500"/>
            <a:ext cx="8877300" cy="2451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3406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547100" y="74549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Montserrat Regular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8800" y="78486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spc="-200" dirty="0">
                <a:solidFill>
                  <a:srgbClr val="504EEE"/>
                </a:solidFill>
                <a:ea typeface="Pretendard Bold"/>
              </a:rPr>
              <a:t>Level  1, 2, 3</a:t>
            </a:r>
            <a:endParaRPr lang="ko-KR" sz="2500" b="0" i="0" u="none" strike="noStrike" spc="-200" dirty="0">
              <a:solidFill>
                <a:srgbClr val="504EEE"/>
              </a:solidFill>
              <a:ea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48800" y="84201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- 50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개의 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레이어를 그룹별로 묶어서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level1, level2, level3 (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각각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wide-resnet50 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논문에선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covn2, conv3, conv4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에 대응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)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으로 </a:t>
            </a:r>
            <a:r>
              <a:rPr lang="ko-KR" altLang="en-US" sz="2200" spc="-100" dirty="0" err="1">
                <a:solidFill>
                  <a:srgbClr val="161616"/>
                </a:solidFill>
                <a:ea typeface="Pretendard Medium"/>
              </a:rPr>
              <a:t>묶은뒤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각 해상도가 다른 레벨들을 </a:t>
            </a:r>
            <a:r>
              <a:rPr lang="ko-KR" altLang="en-US" sz="2200" spc="-100" dirty="0" err="1">
                <a:solidFill>
                  <a:srgbClr val="161616"/>
                </a:solidFill>
                <a:ea typeface="Pretendard Medium"/>
              </a:rPr>
              <a:t>보간하고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합침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(</a:t>
            </a:r>
            <a:r>
              <a:rPr lang="en-US" altLang="ko-KR" sz="2200" spc="-100" dirty="0" err="1">
                <a:solidFill>
                  <a:srgbClr val="161616"/>
                </a:solidFill>
                <a:ea typeface="Pretendard Medium"/>
              </a:rPr>
              <a:t>concat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), 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논문 실험결과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level2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와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level3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를 </a:t>
            </a:r>
            <a:r>
              <a:rPr lang="ko-KR" altLang="en-US" sz="2200" spc="-100" dirty="0" err="1">
                <a:solidFill>
                  <a:srgbClr val="161616"/>
                </a:solidFill>
                <a:ea typeface="Pretendard Medium"/>
              </a:rPr>
              <a:t>선택했을때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가장 성능이 좋았음</a:t>
            </a:r>
            <a:endParaRPr lang="ko-KR" sz="2200" b="0" i="0" u="none" strike="noStrike" spc="-100" dirty="0">
              <a:solidFill>
                <a:srgbClr val="161616"/>
              </a:solidFill>
              <a:ea typeface="Pretendard Medium"/>
            </a:endParaRPr>
          </a:p>
        </p:txBody>
      </p:sp>
      <p:pic>
        <p:nvPicPr>
          <p:cNvPr id="2050" name="Picture 2" descr="Schematic representation of the customized Wide-ResNet-50-2 CNN ...">
            <a:extLst>
              <a:ext uri="{FF2B5EF4-FFF2-40B4-BE49-F238E27FC236}">
                <a16:creationId xmlns:a16="http://schemas.microsoft.com/office/drawing/2014/main" id="{5970F054-586B-A33B-F8EA-2DB816F41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1635" y="3417888"/>
            <a:ext cx="809625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오른쪽 대괄호 26">
            <a:extLst>
              <a:ext uri="{FF2B5EF4-FFF2-40B4-BE49-F238E27FC236}">
                <a16:creationId xmlns:a16="http://schemas.microsoft.com/office/drawing/2014/main" id="{46519117-25CB-E47B-FADF-66A2242BC08D}"/>
              </a:ext>
            </a:extLst>
          </p:cNvPr>
          <p:cNvSpPr/>
          <p:nvPr/>
        </p:nvSpPr>
        <p:spPr>
          <a:xfrm>
            <a:off x="6335273" y="3060700"/>
            <a:ext cx="266700" cy="787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55124F-C72A-867E-A6C7-8AF7FB6B53E5}"/>
              </a:ext>
            </a:extLst>
          </p:cNvPr>
          <p:cNvSpPr txBox="1"/>
          <p:nvPr/>
        </p:nvSpPr>
        <p:spPr>
          <a:xfrm>
            <a:off x="6723074" y="32697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1</a:t>
            </a:r>
            <a:endParaRPr lang="ko-KR" altLang="en-US" dirty="0"/>
          </a:p>
        </p:txBody>
      </p:sp>
      <p:sp>
        <p:nvSpPr>
          <p:cNvPr id="29" name="오른쪽 대괄호 28">
            <a:extLst>
              <a:ext uri="{FF2B5EF4-FFF2-40B4-BE49-F238E27FC236}">
                <a16:creationId xmlns:a16="http://schemas.microsoft.com/office/drawing/2014/main" id="{CC6B80FF-65AD-B8D3-BAB4-EFAEA2BC17DA}"/>
              </a:ext>
            </a:extLst>
          </p:cNvPr>
          <p:cNvSpPr/>
          <p:nvPr/>
        </p:nvSpPr>
        <p:spPr>
          <a:xfrm>
            <a:off x="6382789" y="4356100"/>
            <a:ext cx="266700" cy="787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D62F78-2573-A6CA-D4DE-F609741CA455}"/>
              </a:ext>
            </a:extLst>
          </p:cNvPr>
          <p:cNvSpPr txBox="1"/>
          <p:nvPr/>
        </p:nvSpPr>
        <p:spPr>
          <a:xfrm>
            <a:off x="6770590" y="456513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2</a:t>
            </a:r>
            <a:endParaRPr lang="ko-KR" altLang="en-US" dirty="0"/>
          </a:p>
        </p:txBody>
      </p:sp>
      <p:sp>
        <p:nvSpPr>
          <p:cNvPr id="31" name="오른쪽 대괄호 30">
            <a:extLst>
              <a:ext uri="{FF2B5EF4-FFF2-40B4-BE49-F238E27FC236}">
                <a16:creationId xmlns:a16="http://schemas.microsoft.com/office/drawing/2014/main" id="{050DA20A-45F6-0DE6-F0FE-1D5648D36D48}"/>
              </a:ext>
            </a:extLst>
          </p:cNvPr>
          <p:cNvSpPr/>
          <p:nvPr/>
        </p:nvSpPr>
        <p:spPr>
          <a:xfrm>
            <a:off x="6382789" y="5638776"/>
            <a:ext cx="266700" cy="7874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BC393C-B02D-99F7-825F-79E11E03C793}"/>
              </a:ext>
            </a:extLst>
          </p:cNvPr>
          <p:cNvSpPr txBox="1"/>
          <p:nvPr/>
        </p:nvSpPr>
        <p:spPr>
          <a:xfrm>
            <a:off x="6770590" y="584781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Level 3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spc="-200" dirty="0">
                <a:solidFill>
                  <a:srgbClr val="161616"/>
                </a:solidFill>
                <a:ea typeface="Pretendard Bold"/>
              </a:rPr>
              <a:t>Feature extractor </a:t>
            </a:r>
            <a:r>
              <a:rPr lang="ko-KR" altLang="en-US" sz="6000" b="0" i="0" u="none" strike="noStrike" spc="-200" dirty="0">
                <a:solidFill>
                  <a:srgbClr val="161616"/>
                </a:solidFill>
                <a:ea typeface="Pretendard Bold"/>
              </a:rPr>
              <a:t>추가 정보</a:t>
            </a:r>
            <a:endParaRPr lang="ko-KR" sz="6000" b="0" i="0" u="none" strike="noStrike" spc="-200" dirty="0">
              <a:solidFill>
                <a:srgbClr val="161616"/>
              </a:solidFill>
              <a:ea typeface="Pretendard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2679700"/>
            <a:ext cx="8051800" cy="281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3368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469900" y="24511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Montserrat Regula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4300" y="29972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spc="-200" dirty="0">
                <a:solidFill>
                  <a:srgbClr val="504EEE"/>
                </a:solidFill>
                <a:ea typeface="Pretendard Bold"/>
              </a:rPr>
              <a:t>Wide-resnet-50-2</a:t>
            </a:r>
            <a:endParaRPr lang="ko-KR" sz="2500" b="0" i="0" u="none" strike="noStrike" spc="-200" dirty="0">
              <a:solidFill>
                <a:srgbClr val="504EEE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84300" y="35814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고해상도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산업용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카메라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조명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시스템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 (LED,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레이저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이미지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처리용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고성능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컴퓨터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정밀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제어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모터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및</a:t>
            </a: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컨베이어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2679700"/>
            <a:ext cx="8051800" cy="281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00" y="23368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309100" y="24511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Montserrat Regular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0800" y="29972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소프트웨어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10800" y="35814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머신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비전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소프트웨어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딥러닝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프레임워크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(TensorFlow, PyTorch)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데이터베이스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관리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시스템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실시간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모니터링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대시보드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451600"/>
            <a:ext cx="8051800" cy="281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1087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469900" y="62230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Montserrat Regula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4300" y="67691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데이터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수집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4300" y="73533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다양한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조건에서의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이미지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촬영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정상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/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불량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샘플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확보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메타데이터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(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시간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,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환경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등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증강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적용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6451600"/>
            <a:ext cx="8051800" cy="2819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087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309100" y="62230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Montserrat Regular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10800" y="67691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전처리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과정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10800" y="73533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이미지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크기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조정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정규화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노이즈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제거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선명도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개선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라벨링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주석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처리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특징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추출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인코딩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2818C-043F-D35F-F958-2622F9C6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0F0C07E1-77BA-58C1-745A-4BAF10185608}"/>
              </a:ext>
            </a:extLst>
          </p:cNvPr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spc="-200" dirty="0">
                <a:solidFill>
                  <a:srgbClr val="161616"/>
                </a:solidFill>
                <a:ea typeface="Pretendard Bold"/>
              </a:rPr>
              <a:t>Feature Adaptor(</a:t>
            </a:r>
            <a:r>
              <a:rPr lang="ko-KR" altLang="en-US" sz="6000" spc="-200" dirty="0">
                <a:solidFill>
                  <a:srgbClr val="161616"/>
                </a:solidFill>
                <a:ea typeface="Pretendard Bold"/>
              </a:rPr>
              <a:t>특징 변환기</a:t>
            </a:r>
            <a:r>
              <a:rPr lang="en-US" altLang="ko-KR" sz="6000" spc="-200" dirty="0">
                <a:solidFill>
                  <a:srgbClr val="161616"/>
                </a:solidFill>
                <a:ea typeface="Pretendard Bold"/>
              </a:rPr>
              <a:t>)</a:t>
            </a:r>
            <a:endParaRPr lang="ko-KR" sz="6000" b="0" i="0" u="none" strike="noStrike" spc="-200" dirty="0">
              <a:solidFill>
                <a:srgbClr val="161616"/>
              </a:solidFill>
              <a:ea typeface="Pretendard 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A043CE-278F-10E9-D2DC-FD1B1CEE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1993900"/>
            <a:ext cx="8877300" cy="2413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62B20A-50D1-399B-83BE-8414AE3D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17145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16FE969-586C-AC5A-3AB7-560E09C53123}"/>
              </a:ext>
            </a:extLst>
          </p:cNvPr>
          <p:cNvSpPr txBox="1"/>
          <p:nvPr/>
        </p:nvSpPr>
        <p:spPr>
          <a:xfrm>
            <a:off x="8547100" y="18288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Montserrat Regular"/>
              </a:rPr>
              <a:t>01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B7A4F9F-0EAA-8E7E-C1A5-1C4DAF87565D}"/>
              </a:ext>
            </a:extLst>
          </p:cNvPr>
          <p:cNvSpPr txBox="1"/>
          <p:nvPr/>
        </p:nvSpPr>
        <p:spPr>
          <a:xfrm>
            <a:off x="9486900" y="220345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spc="-200" dirty="0">
                <a:solidFill>
                  <a:srgbClr val="504EEE"/>
                </a:solidFill>
                <a:ea typeface="Pretendard Bold"/>
              </a:rPr>
              <a:t>Feature adaptor </a:t>
            </a:r>
            <a:r>
              <a:rPr lang="ko-KR" altLang="en-US" sz="2500" spc="-200" dirty="0">
                <a:solidFill>
                  <a:srgbClr val="504EEE"/>
                </a:solidFill>
                <a:ea typeface="Pretendard Bold"/>
              </a:rPr>
              <a:t>설명</a:t>
            </a:r>
            <a:endParaRPr lang="ko-KR" sz="2500" b="0" i="0" u="none" strike="noStrike" spc="-200" dirty="0">
              <a:solidFill>
                <a:srgbClr val="504EEE"/>
              </a:solidFill>
              <a:ea typeface="Pretendard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2BA7B78-81FF-CFE8-42C2-C78BE66B8A5B}"/>
              </a:ext>
            </a:extLst>
          </p:cNvPr>
          <p:cNvSpPr txBox="1"/>
          <p:nvPr/>
        </p:nvSpPr>
        <p:spPr>
          <a:xfrm>
            <a:off x="9486900" y="278765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Feature extractor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의 특징점과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 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실제 산업에서 쓰는 이미지의 특징점과 완벽히 일치한다는 보장은 없음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.(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도메인간 차이가 있을 수 있음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) 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이를 백본 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모델 전체를 업데이트하는 대신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feature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extractor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와 같은 크기의 출력을 가진 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SLP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층을 추가로 붙여서 해결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.</a:t>
            </a:r>
            <a:endParaRPr lang="ko-KR" sz="2200" b="0" i="0" u="none" strike="noStrike" spc="-100" dirty="0">
              <a:solidFill>
                <a:srgbClr val="161616"/>
              </a:solidFill>
              <a:ea typeface="Pretendard Medium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266AA09-BBFC-56AF-A159-3B1AA5D0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5003800"/>
            <a:ext cx="8877300" cy="20828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141E2FD-4005-07CF-0D22-4E9C594C6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0" y="46609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AE11839-F808-E1DB-0D57-81A1FBEC03FE}"/>
              </a:ext>
            </a:extLst>
          </p:cNvPr>
          <p:cNvSpPr txBox="1"/>
          <p:nvPr/>
        </p:nvSpPr>
        <p:spPr>
          <a:xfrm>
            <a:off x="8547100" y="47752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Montserrat Regular"/>
              </a:rPr>
              <a:t>02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7F1F804-63FE-BE8A-D762-AFFC7A4B39DA}"/>
              </a:ext>
            </a:extLst>
          </p:cNvPr>
          <p:cNvSpPr txBox="1"/>
          <p:nvPr/>
        </p:nvSpPr>
        <p:spPr>
          <a:xfrm>
            <a:off x="9448800" y="51689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spc="-200" dirty="0">
                <a:solidFill>
                  <a:srgbClr val="504EEE"/>
                </a:solidFill>
                <a:ea typeface="Pretendard Bold"/>
              </a:rPr>
              <a:t>Wide-resnet50-2</a:t>
            </a:r>
            <a:endParaRPr lang="ko-KR" sz="2500" b="0" i="0" u="none" strike="noStrike" spc="-200" dirty="0">
              <a:solidFill>
                <a:srgbClr val="504EEE"/>
              </a:solidFill>
              <a:ea typeface="Pretendard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03F598A5-5377-987F-46C3-E079F1493366}"/>
              </a:ext>
            </a:extLst>
          </p:cNvPr>
          <p:cNvSpPr txBox="1"/>
          <p:nvPr/>
        </p:nvSpPr>
        <p:spPr>
          <a:xfrm>
            <a:off x="9448800" y="57404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200" spc="-100" dirty="0" err="1">
                <a:solidFill>
                  <a:srgbClr val="161616"/>
                </a:solidFill>
                <a:ea typeface="Pretendard Medium"/>
              </a:rPr>
              <a:t>resnet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모델 기반으로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.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50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개의 레이어와 폭 레벨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(k)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를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2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로 설정해서 만든 모델</a:t>
            </a:r>
            <a:endParaRPr lang="en-US" altLang="ko-KR" sz="2200" spc="-100" dirty="0">
              <a:solidFill>
                <a:srgbClr val="161616"/>
              </a:solidFill>
              <a:ea typeface="Pretendard Medium"/>
            </a:endParaRPr>
          </a:p>
          <a:p>
            <a:pPr marL="342900" indent="-342900">
              <a:lnSpc>
                <a:spcPct val="116199"/>
              </a:lnSpc>
              <a:buFontTx/>
              <a:buChar char="-"/>
            </a:pPr>
            <a:r>
              <a:rPr lang="en-US" altLang="ko-KR" sz="2200" b="0" i="0" u="none" strike="noStrike" spc="-100" dirty="0">
                <a:solidFill>
                  <a:srgbClr val="161616"/>
                </a:solidFill>
                <a:latin typeface="Pretendard Medium"/>
              </a:rPr>
              <a:t>ImageNet(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다양한 단일 객체의 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1000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개 클래스에 대해 학습용 약 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128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만 장 검증 이미지 수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 5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만 장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)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을 학습시켜서 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사용함</a:t>
            </a:r>
            <a:endParaRPr lang="ko-KR" altLang="en-US" sz="2200" b="0" i="0" u="none" strike="noStrike" spc="-100" dirty="0">
              <a:solidFill>
                <a:srgbClr val="161616"/>
              </a:solidFill>
              <a:ea typeface="Pretendard Medium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en-US" altLang="ko-KR" sz="2200" b="0" i="0" u="none" strike="noStrike" spc="-100" dirty="0">
              <a:solidFill>
                <a:srgbClr val="161616"/>
              </a:solidFill>
              <a:ea typeface="Pretendard Medium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FFB178E6-2AEC-07FB-CBF1-45257D4A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7683500"/>
            <a:ext cx="8877300" cy="24511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30E16A6D-1B02-250A-E75E-B1080823D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3406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A48AB1E-ADBD-1F13-61D9-9218535B8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93C2DEC-33EE-214D-BD5F-A288C8291BCE}"/>
              </a:ext>
            </a:extLst>
          </p:cNvPr>
          <p:cNvSpPr txBox="1"/>
          <p:nvPr/>
        </p:nvSpPr>
        <p:spPr>
          <a:xfrm>
            <a:off x="8547100" y="74549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Montserrat Regular"/>
              </a:rPr>
              <a:t>03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F805E10-C6F5-17C6-CD99-470482C80DF4}"/>
              </a:ext>
            </a:extLst>
          </p:cNvPr>
          <p:cNvSpPr txBox="1"/>
          <p:nvPr/>
        </p:nvSpPr>
        <p:spPr>
          <a:xfrm>
            <a:off x="9448800" y="78486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spc="-200" dirty="0">
                <a:solidFill>
                  <a:srgbClr val="504EEE"/>
                </a:solidFill>
                <a:ea typeface="Pretendard Bold"/>
              </a:rPr>
              <a:t>Level  1, 2, 3</a:t>
            </a:r>
            <a:endParaRPr lang="ko-KR" sz="2500" b="0" i="0" u="none" strike="noStrike" spc="-200" dirty="0">
              <a:solidFill>
                <a:srgbClr val="504EEE"/>
              </a:solidFill>
              <a:ea typeface="Pretendard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5C08339-CBE8-EB12-831A-1505C8146060}"/>
              </a:ext>
            </a:extLst>
          </p:cNvPr>
          <p:cNvSpPr txBox="1"/>
          <p:nvPr/>
        </p:nvSpPr>
        <p:spPr>
          <a:xfrm>
            <a:off x="9448800" y="84201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- 50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개의 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레이어를 그룹별로 묶어서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level1, level2, level3 (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각각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wide-resnet50 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논문에선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covn2, conv3, conv4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에 대응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)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으로 </a:t>
            </a:r>
            <a:r>
              <a:rPr lang="ko-KR" altLang="en-US" sz="2200" spc="-100" dirty="0" err="1">
                <a:solidFill>
                  <a:srgbClr val="161616"/>
                </a:solidFill>
                <a:ea typeface="Pretendard Medium"/>
              </a:rPr>
              <a:t>묶은뒤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각 해상도가 다른 레벨들을 </a:t>
            </a:r>
            <a:r>
              <a:rPr lang="ko-KR" altLang="en-US" sz="2200" spc="-100" dirty="0" err="1">
                <a:solidFill>
                  <a:srgbClr val="161616"/>
                </a:solidFill>
                <a:ea typeface="Pretendard Medium"/>
              </a:rPr>
              <a:t>보간하고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합침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(</a:t>
            </a:r>
            <a:r>
              <a:rPr lang="en-US" altLang="ko-KR" sz="2200" spc="-100" dirty="0" err="1">
                <a:solidFill>
                  <a:srgbClr val="161616"/>
                </a:solidFill>
                <a:ea typeface="Pretendard Medium"/>
              </a:rPr>
              <a:t>concat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), 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논문 실험결과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level2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와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level3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를 </a:t>
            </a:r>
            <a:r>
              <a:rPr lang="ko-KR" altLang="en-US" sz="2200" spc="-100" dirty="0" err="1">
                <a:solidFill>
                  <a:srgbClr val="161616"/>
                </a:solidFill>
                <a:ea typeface="Pretendard Medium"/>
              </a:rPr>
              <a:t>선택했을때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가장 성능이 좋았음</a:t>
            </a:r>
            <a:endParaRPr lang="ko-KR" sz="2200" b="0" i="0" u="none" strike="noStrike" spc="-100" dirty="0">
              <a:solidFill>
                <a:srgbClr val="161616"/>
              </a:solidFill>
              <a:ea typeface="Pretendard Medium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BB904B0-9072-9668-7017-D60142C9B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940791"/>
            <a:ext cx="7708900" cy="63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8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8984-7DDC-F9AB-6366-39E19AA5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7309971-F483-CD5A-FCF7-2783EFEB8715}"/>
              </a:ext>
            </a:extLst>
          </p:cNvPr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spc="-200" dirty="0">
                <a:solidFill>
                  <a:srgbClr val="161616"/>
                </a:solidFill>
                <a:ea typeface="Pretendard Bold"/>
              </a:rPr>
              <a:t>Feature Adaptor(</a:t>
            </a:r>
            <a:r>
              <a:rPr lang="ko-KR" altLang="en-US" sz="6000" spc="-200" dirty="0">
                <a:solidFill>
                  <a:srgbClr val="161616"/>
                </a:solidFill>
                <a:ea typeface="Pretendard Bold"/>
              </a:rPr>
              <a:t>특징 변환기</a:t>
            </a:r>
            <a:r>
              <a:rPr lang="en-US" altLang="ko-KR" sz="6000" spc="-200" dirty="0">
                <a:solidFill>
                  <a:srgbClr val="161616"/>
                </a:solidFill>
                <a:ea typeface="Pretendard Bold"/>
              </a:rPr>
              <a:t>)</a:t>
            </a:r>
            <a:endParaRPr lang="ko-KR" sz="6000" b="0" i="0" u="none" strike="noStrike" spc="-200" dirty="0">
              <a:solidFill>
                <a:srgbClr val="161616"/>
              </a:solidFill>
              <a:ea typeface="Pretendard 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489A3E1-9182-A395-3885-6D1315704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1993900"/>
            <a:ext cx="8877300" cy="2413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2A927CF-9484-51C7-F528-FD923EF80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17145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7E839DA-2B03-70E3-8FA0-D0FF92D1CC34}"/>
              </a:ext>
            </a:extLst>
          </p:cNvPr>
          <p:cNvSpPr txBox="1"/>
          <p:nvPr/>
        </p:nvSpPr>
        <p:spPr>
          <a:xfrm>
            <a:off x="8547100" y="18288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Montserrat Regular"/>
              </a:rPr>
              <a:t>01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8DF0FE3-BCD2-EBAD-8CAC-15B561FB4E34}"/>
              </a:ext>
            </a:extLst>
          </p:cNvPr>
          <p:cNvSpPr txBox="1"/>
          <p:nvPr/>
        </p:nvSpPr>
        <p:spPr>
          <a:xfrm>
            <a:off x="9486900" y="220345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spc="-200" dirty="0">
                <a:solidFill>
                  <a:srgbClr val="504EEE"/>
                </a:solidFill>
                <a:ea typeface="Pretendard Bold"/>
              </a:rPr>
              <a:t>Feature adaptor </a:t>
            </a:r>
            <a:r>
              <a:rPr lang="ko-KR" altLang="en-US" sz="2500" spc="-200" dirty="0">
                <a:solidFill>
                  <a:srgbClr val="504EEE"/>
                </a:solidFill>
                <a:ea typeface="Pretendard Bold"/>
              </a:rPr>
              <a:t>설명</a:t>
            </a:r>
            <a:endParaRPr lang="ko-KR" sz="2500" b="0" i="0" u="none" strike="noStrike" spc="-200" dirty="0">
              <a:solidFill>
                <a:srgbClr val="504EEE"/>
              </a:solidFill>
              <a:ea typeface="Pretendard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56893F4-FC50-592E-E494-2945AC86C8C5}"/>
              </a:ext>
            </a:extLst>
          </p:cNvPr>
          <p:cNvSpPr txBox="1"/>
          <p:nvPr/>
        </p:nvSpPr>
        <p:spPr>
          <a:xfrm>
            <a:off x="9486900" y="278765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Feature extractor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의 특징점과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 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실제 산업에서 쓰는 이미지의 특징점과 완벽히 일치한다는 보장은 없음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.(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도메인간 차이가 있을 수 있음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) 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이를 백본 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모델 전체를 업데이트하는 대신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feature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extractor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와 같은 크기의 출력을 가진 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SLP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층을 추가로 붙여서 해결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.</a:t>
            </a:r>
            <a:endParaRPr lang="ko-KR" sz="2200" b="0" i="0" u="none" strike="noStrike" spc="-100" dirty="0">
              <a:solidFill>
                <a:srgbClr val="161616"/>
              </a:solidFill>
              <a:ea typeface="Pretendard Medium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261B4DE-5339-2F93-3A53-D2732A959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5003800"/>
            <a:ext cx="8877300" cy="20828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3F5757A-1990-5D9D-FF4A-2555A6EE8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0" y="46609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0948864-9E96-B4AA-E7AB-EA57A3692D14}"/>
              </a:ext>
            </a:extLst>
          </p:cNvPr>
          <p:cNvSpPr txBox="1"/>
          <p:nvPr/>
        </p:nvSpPr>
        <p:spPr>
          <a:xfrm>
            <a:off x="8547100" y="47752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Montserrat Regular"/>
              </a:rPr>
              <a:t>02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781B323-838F-E71B-AA47-9D1B64E2895A}"/>
              </a:ext>
            </a:extLst>
          </p:cNvPr>
          <p:cNvSpPr txBox="1"/>
          <p:nvPr/>
        </p:nvSpPr>
        <p:spPr>
          <a:xfrm>
            <a:off x="9448800" y="51689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b="0" i="0" u="none" strike="noStrike" spc="-200" dirty="0">
                <a:solidFill>
                  <a:srgbClr val="504EEE"/>
                </a:solidFill>
                <a:ea typeface="Pretendard Bold"/>
              </a:rPr>
              <a:t>Wide-resnet50-2</a:t>
            </a:r>
            <a:endParaRPr lang="ko-KR" sz="2500" b="0" i="0" u="none" strike="noStrike" spc="-200" dirty="0">
              <a:solidFill>
                <a:srgbClr val="504EEE"/>
              </a:solidFill>
              <a:ea typeface="Pretendard Bold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602EDB5-AA5D-F67B-9E48-C46556D2A15E}"/>
              </a:ext>
            </a:extLst>
          </p:cNvPr>
          <p:cNvSpPr txBox="1"/>
          <p:nvPr/>
        </p:nvSpPr>
        <p:spPr>
          <a:xfrm>
            <a:off x="9448800" y="57404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200" spc="-100" dirty="0" err="1">
                <a:solidFill>
                  <a:srgbClr val="161616"/>
                </a:solidFill>
                <a:ea typeface="Pretendard Medium"/>
              </a:rPr>
              <a:t>resnet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모델 기반으로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.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50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개의 레이어와 폭 레벨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(k)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를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2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로 설정해서 만든 모델</a:t>
            </a:r>
            <a:endParaRPr lang="en-US" altLang="ko-KR" sz="2200" spc="-100" dirty="0">
              <a:solidFill>
                <a:srgbClr val="161616"/>
              </a:solidFill>
              <a:ea typeface="Pretendard Medium"/>
            </a:endParaRPr>
          </a:p>
          <a:p>
            <a:pPr marL="342900" indent="-342900">
              <a:lnSpc>
                <a:spcPct val="116199"/>
              </a:lnSpc>
              <a:buFontTx/>
              <a:buChar char="-"/>
            </a:pPr>
            <a:r>
              <a:rPr lang="en-US" altLang="ko-KR" sz="2200" b="0" i="0" u="none" strike="noStrike" spc="-100" dirty="0">
                <a:solidFill>
                  <a:srgbClr val="161616"/>
                </a:solidFill>
                <a:latin typeface="Pretendard Medium"/>
              </a:rPr>
              <a:t>ImageNet(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다양한 단일 객체의 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1000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개 클래스에 대해 학습용 약 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128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만 장 검증 이미지 수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 5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만 장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ea typeface="Pretendard Medium"/>
              </a:rPr>
              <a:t>)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을 학습시켜서 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사용함</a:t>
            </a:r>
            <a:endParaRPr lang="ko-KR" altLang="en-US" sz="2200" b="0" i="0" u="none" strike="noStrike" spc="-100" dirty="0">
              <a:solidFill>
                <a:srgbClr val="161616"/>
              </a:solidFill>
              <a:ea typeface="Pretendard Medium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en-US" altLang="ko-KR" sz="2200" b="0" i="0" u="none" strike="noStrike" spc="-100" dirty="0">
              <a:solidFill>
                <a:srgbClr val="161616"/>
              </a:solidFill>
              <a:ea typeface="Pretendard Medium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7422EAF-B93C-0322-56DA-FCC7B4575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7683500"/>
            <a:ext cx="8877300" cy="24511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3BCD78A-34B1-8EB8-C0A6-E066321A5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73406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E4D0D534-B897-F119-3E8A-AB308D969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915C3B88-4DA7-EEDB-BD65-9ACD356525C2}"/>
              </a:ext>
            </a:extLst>
          </p:cNvPr>
          <p:cNvSpPr txBox="1"/>
          <p:nvPr/>
        </p:nvSpPr>
        <p:spPr>
          <a:xfrm>
            <a:off x="8547100" y="74549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Montserrat Regular"/>
              </a:rPr>
              <a:t>03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DC5D14B-E900-3CF7-CD10-47A5A0B38F6C}"/>
              </a:ext>
            </a:extLst>
          </p:cNvPr>
          <p:cNvSpPr txBox="1"/>
          <p:nvPr/>
        </p:nvSpPr>
        <p:spPr>
          <a:xfrm>
            <a:off x="9448800" y="78486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en-US" altLang="ko-KR" sz="2500" spc="-200" dirty="0">
                <a:solidFill>
                  <a:srgbClr val="504EEE"/>
                </a:solidFill>
                <a:ea typeface="Pretendard Bold"/>
              </a:rPr>
              <a:t>Level  1, 2, 3</a:t>
            </a:r>
            <a:endParaRPr lang="ko-KR" sz="2500" b="0" i="0" u="none" strike="noStrike" spc="-200" dirty="0">
              <a:solidFill>
                <a:srgbClr val="504EEE"/>
              </a:solidFill>
              <a:ea typeface="Pretendard Bold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5C2E2BF-A981-A140-BE73-D9DB3CEF4307}"/>
              </a:ext>
            </a:extLst>
          </p:cNvPr>
          <p:cNvSpPr txBox="1"/>
          <p:nvPr/>
        </p:nvSpPr>
        <p:spPr>
          <a:xfrm>
            <a:off x="9448800" y="84201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- 50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Pretendard Medium"/>
              </a:rPr>
              <a:t>개의 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ea typeface="Pretendard Medium"/>
              </a:rPr>
              <a:t>레이어를 그룹별로 묶어서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level1, level2, level3 (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각각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wide-resnet50 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논문에선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covn2, conv3, conv4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에 대응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)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으로 </a:t>
            </a:r>
            <a:r>
              <a:rPr lang="ko-KR" altLang="en-US" sz="2200" spc="-100" dirty="0" err="1">
                <a:solidFill>
                  <a:srgbClr val="161616"/>
                </a:solidFill>
                <a:ea typeface="Pretendard Medium"/>
              </a:rPr>
              <a:t>묶은뒤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각 해상도가 다른 레벨들을 </a:t>
            </a:r>
            <a:r>
              <a:rPr lang="ko-KR" altLang="en-US" sz="2200" spc="-100" dirty="0" err="1">
                <a:solidFill>
                  <a:srgbClr val="161616"/>
                </a:solidFill>
                <a:ea typeface="Pretendard Medium"/>
              </a:rPr>
              <a:t>보간하고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합침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(</a:t>
            </a:r>
            <a:r>
              <a:rPr lang="en-US" altLang="ko-KR" sz="2200" spc="-100" dirty="0" err="1">
                <a:solidFill>
                  <a:srgbClr val="161616"/>
                </a:solidFill>
                <a:ea typeface="Pretendard Medium"/>
              </a:rPr>
              <a:t>concat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), 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논문 실험결과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level2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와 </a:t>
            </a:r>
            <a:r>
              <a:rPr lang="en-US" altLang="ko-KR" sz="2200" spc="-100" dirty="0">
                <a:solidFill>
                  <a:srgbClr val="161616"/>
                </a:solidFill>
                <a:ea typeface="Pretendard Medium"/>
              </a:rPr>
              <a:t>level3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를 </a:t>
            </a:r>
            <a:r>
              <a:rPr lang="ko-KR" altLang="en-US" sz="2200" spc="-100" dirty="0" err="1">
                <a:solidFill>
                  <a:srgbClr val="161616"/>
                </a:solidFill>
                <a:ea typeface="Pretendard Medium"/>
              </a:rPr>
              <a:t>선택했을때</a:t>
            </a:r>
            <a:r>
              <a:rPr lang="ko-KR" altLang="en-US" sz="2200" spc="-100" dirty="0">
                <a:solidFill>
                  <a:srgbClr val="161616"/>
                </a:solidFill>
                <a:ea typeface="Pretendard Medium"/>
              </a:rPr>
              <a:t> 가장 성능이 좋았음</a:t>
            </a:r>
            <a:endParaRPr lang="ko-KR" sz="2200" b="0" i="0" u="none" strike="noStrike" spc="-100" dirty="0">
              <a:solidFill>
                <a:srgbClr val="161616"/>
              </a:solidFill>
              <a:ea typeface="Pretendard Medium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4A94F75-7017-6A63-56B2-1F5D34DEC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940791"/>
            <a:ext cx="7708900" cy="63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10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2032000"/>
            <a:ext cx="7620000" cy="281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032000"/>
            <a:ext cx="7620000" cy="2819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200" dirty="0">
                <a:solidFill>
                  <a:srgbClr val="161616"/>
                </a:solidFill>
                <a:ea typeface="Pretendard Bold"/>
              </a:rPr>
              <a:t>딥러닝</a:t>
            </a:r>
            <a:r>
              <a:rPr lang="en-US" sz="6000" b="0" i="0" u="none" strike="noStrike" spc="-200" dirty="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 dirty="0">
                <a:solidFill>
                  <a:srgbClr val="161616"/>
                </a:solidFill>
                <a:ea typeface="Pretendard Bold"/>
              </a:rPr>
              <a:t>기반</a:t>
            </a:r>
            <a:r>
              <a:rPr lang="en-US" sz="6000" b="0" i="0" u="none" strike="noStrike" spc="-200" dirty="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 dirty="0">
                <a:solidFill>
                  <a:srgbClr val="161616"/>
                </a:solidFill>
                <a:ea typeface="Pretendard Bold"/>
              </a:rPr>
              <a:t>결함</a:t>
            </a:r>
            <a:r>
              <a:rPr lang="en-US" sz="6000" b="0" i="0" u="none" strike="noStrike" spc="-200" dirty="0">
                <a:solidFill>
                  <a:srgbClr val="161616"/>
                </a:solidFill>
                <a:latin typeface="Pretendard Bold"/>
              </a:rPr>
              <a:t> </a:t>
            </a:r>
            <a:r>
              <a:rPr lang="ko-KR" sz="6000" b="0" i="0" u="none" strike="noStrike" spc="-200" dirty="0">
                <a:solidFill>
                  <a:srgbClr val="161616"/>
                </a:solidFill>
                <a:ea typeface="Pretendard Bold"/>
              </a:rPr>
              <a:t>탐지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4851400"/>
            <a:ext cx="7620000" cy="487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45085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850900" y="46228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Montserrat Regular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7500" y="5397500"/>
            <a:ext cx="67564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컨볼루션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신경망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(CNN)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활용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7500" y="6413500"/>
            <a:ext cx="6756400" cy="273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CNN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기본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구조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: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합성곱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층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,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풀링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특징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자동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추출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능력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다양한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결함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패턴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학습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가능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전이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학습을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통한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모델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최적화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실시간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처리를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위한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경량화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높은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정확도와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일관성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제공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새로운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결함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유형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적응력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향상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900" y="4851400"/>
            <a:ext cx="7620000" cy="487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200" y="45085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309100" y="46228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Montserrat Regular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45700" y="5397500"/>
            <a:ext cx="67564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이미지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분류와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객체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검출</a:t>
            </a:r>
            <a:r>
              <a:rPr lang="en-US" sz="2500" b="0" i="0" u="none" strike="noStrike" spc="-200">
                <a:solidFill>
                  <a:srgbClr val="504EEE"/>
                </a:solidFill>
                <a:latin typeface="Pretendard Bold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ea typeface="Pretendard Bold"/>
              </a:rPr>
              <a:t>기술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45700" y="6413500"/>
            <a:ext cx="6756400" cy="273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이미지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분류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: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결함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유무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판단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객체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검출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: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결함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위치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특정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세그멘테이션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: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결함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영역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구분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다중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클래스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분류로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결함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유형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구별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앙상블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기법으로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정확도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향상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불균형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처리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기법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적용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준지도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학습으로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효율성</a:t>
            </a:r>
            <a:r>
              <a:rPr lang="en-US" sz="2200" b="0" i="0" u="none" strike="noStrike" spc="-100">
                <a:solidFill>
                  <a:srgbClr val="161616"/>
                </a:solidFill>
                <a:latin typeface="Pretendard Medium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ea typeface="Pretendard Medium"/>
              </a:rPr>
              <a:t>증대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1417</Words>
  <Application>Microsoft Office PowerPoint</Application>
  <PresentationFormat>사용자 지정</PresentationFormat>
  <Paragraphs>257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Montserrat Bold</vt:lpstr>
      <vt:lpstr>HY견고딕</vt:lpstr>
      <vt:lpstr>Pretendard Bold</vt:lpstr>
      <vt:lpstr>Pretendard Black</vt:lpstr>
      <vt:lpstr>맑은 고딕</vt:lpstr>
      <vt:lpstr>Arial</vt:lpstr>
      <vt:lpstr>Montserrat Regular</vt:lpstr>
      <vt:lpstr>Calibri</vt:lpstr>
      <vt:lpstr>Pretendard Medium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CHS</dc:creator>
  <cp:lastModifiedBy>창범 선</cp:lastModifiedBy>
  <cp:revision>8</cp:revision>
  <dcterms:created xsi:type="dcterms:W3CDTF">2006-08-16T00:00:00Z</dcterms:created>
  <dcterms:modified xsi:type="dcterms:W3CDTF">2025-04-13T12:19:40Z</dcterms:modified>
</cp:coreProperties>
</file>